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2" r:id="rId2"/>
    <p:sldId id="256" r:id="rId3"/>
    <p:sldId id="258" r:id="rId4"/>
    <p:sldId id="257" r:id="rId5"/>
    <p:sldId id="259" r:id="rId6"/>
    <p:sldId id="261" r:id="rId7"/>
    <p:sldId id="260" r:id="rId8"/>
    <p:sldId id="263" r:id="rId9"/>
    <p:sldId id="264" r:id="rId10"/>
    <p:sldId id="262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368" autoAdjust="0"/>
  </p:normalViewPr>
  <p:slideViewPr>
    <p:cSldViewPr>
      <p:cViewPr varScale="1">
        <p:scale>
          <a:sx n="60" d="100"/>
          <a:sy n="60" d="100"/>
        </p:scale>
        <p:origin x="-157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2B5AEC-A7B7-4D81-83FF-95BBF1C1D7E3}" type="datetimeFigureOut">
              <a:rPr lang="it-IT" smtClean="0"/>
              <a:pPr/>
              <a:t>23/09/2015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83257A-97CF-46F5-AFEF-44B7BE3C56D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221795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3257A-97CF-46F5-AFEF-44B7BE3C56D4}" type="slidenum">
              <a:rPr lang="it-IT" smtClean="0"/>
              <a:pPr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404287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DFB49-0DCF-4452-9943-23320C8FC60B}" type="datetimeFigureOut">
              <a:rPr lang="it-IT" smtClean="0"/>
              <a:pPr/>
              <a:t>23/09/2015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A3BE5-7FBD-4975-A08E-B3D016AEA1D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456719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DFB49-0DCF-4452-9943-23320C8FC60B}" type="datetimeFigureOut">
              <a:rPr lang="it-IT" smtClean="0"/>
              <a:pPr/>
              <a:t>23/09/2015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A3BE5-7FBD-4975-A08E-B3D016AEA1D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413287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DFB49-0DCF-4452-9943-23320C8FC60B}" type="datetimeFigureOut">
              <a:rPr lang="it-IT" smtClean="0"/>
              <a:pPr/>
              <a:t>23/09/2015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A3BE5-7FBD-4975-A08E-B3D016AEA1D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465257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DFB49-0DCF-4452-9943-23320C8FC60B}" type="datetimeFigureOut">
              <a:rPr lang="it-IT" smtClean="0"/>
              <a:pPr/>
              <a:t>23/09/2015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A3BE5-7FBD-4975-A08E-B3D016AEA1D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385064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DFB49-0DCF-4452-9943-23320C8FC60B}" type="datetimeFigureOut">
              <a:rPr lang="it-IT" smtClean="0"/>
              <a:pPr/>
              <a:t>23/09/2015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A3BE5-7FBD-4975-A08E-B3D016AEA1D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312231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DFB49-0DCF-4452-9943-23320C8FC60B}" type="datetimeFigureOut">
              <a:rPr lang="it-IT" smtClean="0"/>
              <a:pPr/>
              <a:t>23/09/2015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A3BE5-7FBD-4975-A08E-B3D016AEA1D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200199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DFB49-0DCF-4452-9943-23320C8FC60B}" type="datetimeFigureOut">
              <a:rPr lang="it-IT" smtClean="0"/>
              <a:pPr/>
              <a:t>23/09/2015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A3BE5-7FBD-4975-A08E-B3D016AEA1D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928780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DFB49-0DCF-4452-9943-23320C8FC60B}" type="datetimeFigureOut">
              <a:rPr lang="it-IT" smtClean="0"/>
              <a:pPr/>
              <a:t>23/09/2015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A3BE5-7FBD-4975-A08E-B3D016AEA1D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300670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DFB49-0DCF-4452-9943-23320C8FC60B}" type="datetimeFigureOut">
              <a:rPr lang="it-IT" smtClean="0"/>
              <a:pPr/>
              <a:t>23/09/2015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A3BE5-7FBD-4975-A08E-B3D016AEA1D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125971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DFB49-0DCF-4452-9943-23320C8FC60B}" type="datetimeFigureOut">
              <a:rPr lang="it-IT" smtClean="0"/>
              <a:pPr/>
              <a:t>23/09/2015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A3BE5-7FBD-4975-A08E-B3D016AEA1D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251816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DFB49-0DCF-4452-9943-23320C8FC60B}" type="datetimeFigureOut">
              <a:rPr lang="it-IT" smtClean="0"/>
              <a:pPr/>
              <a:t>23/09/2015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A3BE5-7FBD-4975-A08E-B3D016AEA1D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810544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8DFB49-0DCF-4452-9943-23320C8FC60B}" type="datetimeFigureOut">
              <a:rPr lang="it-IT" smtClean="0"/>
              <a:pPr/>
              <a:t>23/09/2015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DA3BE5-7FBD-4975-A08E-B3D016AEA1D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027828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 dirty="0" smtClean="0"/>
              <a:t>GRANO TENERO E PASTA</a:t>
            </a:r>
            <a:endParaRPr lang="it-IT" dirty="0"/>
          </a:p>
        </p:txBody>
      </p:sp>
      <p:pic>
        <p:nvPicPr>
          <p:cNvPr id="5" name="Picture 2" descr="C:\Users\Gilberto\Desktop\SC_impasto_semola_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916832"/>
            <a:ext cx="4554810" cy="3185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magine 5" descr="Labter-crea_2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29600" y="5877272"/>
            <a:ext cx="914400" cy="91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CasellaDiTesto 4"/>
          <p:cNvSpPr txBox="1">
            <a:spLocks noChangeArrowheads="1"/>
          </p:cNvSpPr>
          <p:nvPr/>
        </p:nvSpPr>
        <p:spPr bwMode="auto">
          <a:xfrm>
            <a:off x="1331640" y="6165304"/>
            <a:ext cx="63357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1200" dirty="0" smtClean="0"/>
              <a:t>I POMERIGGI AL MUSEO/AFFAB ULAZIONI</a:t>
            </a:r>
            <a:br>
              <a:rPr lang="it-IT" sz="1200" dirty="0" smtClean="0"/>
            </a:br>
            <a:r>
              <a:rPr lang="it-IT" sz="1200" dirty="0" smtClean="0"/>
              <a:t>Una Chiacchierata </a:t>
            </a:r>
            <a:r>
              <a:rPr lang="it-IT" sz="1200" dirty="0" smtClean="0"/>
              <a:t>sulla Pasta di Grano Tenero  </a:t>
            </a:r>
            <a:r>
              <a:rPr lang="it-IT" sz="1200" dirty="0" smtClean="0"/>
              <a:t>22</a:t>
            </a:r>
            <a:r>
              <a:rPr lang="it-IT" sz="1200" dirty="0" smtClean="0"/>
              <a:t>.09.2015 </a:t>
            </a:r>
            <a:r>
              <a:rPr lang="it-IT" sz="1200" dirty="0"/>
              <a:t/>
            </a:r>
            <a:br>
              <a:rPr lang="it-IT" sz="1200" dirty="0"/>
            </a:br>
            <a:r>
              <a:rPr lang="it-IT" sz="1200" dirty="0"/>
              <a:t>Progetto LE RADICI DELL’ALIMENTAZIONE  -  MANTOVA </a:t>
            </a:r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1691680" y="5301208"/>
            <a:ext cx="5832648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400" dirty="0" smtClean="0">
                <a:latin typeface="+mj-lt"/>
                <a:ea typeface="+mj-ea"/>
                <a:cs typeface="+mj-cs"/>
              </a:rPr>
              <a:t>di Gilberto </a:t>
            </a:r>
            <a:r>
              <a:rPr lang="it-IT" sz="2400" dirty="0" err="1" smtClean="0">
                <a:latin typeface="+mj-lt"/>
                <a:ea typeface="+mj-ea"/>
                <a:cs typeface="+mj-cs"/>
              </a:rPr>
              <a:t>Venturini</a:t>
            </a:r>
            <a:r>
              <a:rPr lang="it-IT" sz="2400" dirty="0" smtClean="0">
                <a:latin typeface="+mj-lt"/>
                <a:ea typeface="+mj-ea"/>
                <a:cs typeface="+mj-cs"/>
              </a:rPr>
              <a:t> </a:t>
            </a: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Immagine 8" descr="lumac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843441"/>
            <a:ext cx="1043608" cy="753911"/>
          </a:xfrm>
          <a:prstGeom prst="rect">
            <a:avLst/>
          </a:prstGeom>
        </p:spPr>
      </p:pic>
      <p:pic>
        <p:nvPicPr>
          <p:cNvPr id="10" name="Immagine 9" descr="slow-food-didascalia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6520709"/>
            <a:ext cx="1301899" cy="33729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483768" y="1124744"/>
            <a:ext cx="3960440" cy="504056"/>
          </a:xfrm>
        </p:spPr>
        <p:txBody>
          <a:bodyPr>
            <a:normAutofit fontScale="90000"/>
          </a:bodyPr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83568" y="2636912"/>
            <a:ext cx="8064896" cy="3960440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it-IT" sz="3800" dirty="0" smtClean="0"/>
              <a:t>2^MODALITÀ: La gelificazione dell’amido</a:t>
            </a:r>
          </a:p>
          <a:p>
            <a:r>
              <a:rPr lang="it-IT" dirty="0" smtClean="0"/>
              <a:t>Fig.1: Mettendo farina nell’acqua fredda le molecole di amido, in forma di gomitoli, stanno in sospensione</a:t>
            </a:r>
          </a:p>
          <a:p>
            <a:r>
              <a:rPr lang="it-IT" dirty="0" smtClean="0"/>
              <a:t>Fig.2: Scaldando l’acqua  i gomitoli si sciolgono in filamenti</a:t>
            </a:r>
          </a:p>
          <a:p>
            <a:r>
              <a:rPr lang="it-IT" dirty="0" smtClean="0"/>
              <a:t>Fig.3: Procedendo nel riscaldamento e mescolando i filamenti si intrecciano e formano un reticolo nel quale restano catturate le molecole di acqua</a:t>
            </a:r>
          </a:p>
          <a:p>
            <a:r>
              <a:rPr lang="it-IT" dirty="0" smtClean="0"/>
              <a:t>La pasta prodotta con farina e acqua calda «tiene» </a:t>
            </a:r>
          </a:p>
          <a:p>
            <a:endParaRPr lang="it-IT" dirty="0" smtClean="0"/>
          </a:p>
        </p:txBody>
      </p:sp>
      <p:pic>
        <p:nvPicPr>
          <p:cNvPr id="5124" name="Picture 4" descr="C:\Users\Gilberto\Desktop\scansione0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88640"/>
            <a:ext cx="6408712" cy="232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4439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 fontScale="90000"/>
          </a:bodyPr>
          <a:lstStyle/>
          <a:p>
            <a:pPr algn="l"/>
            <a:r>
              <a:rPr lang="it-IT" dirty="0" smtClean="0"/>
              <a:t>La pasta di farina e acqua è legata al mondo dei mulini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608748" y="3825777"/>
            <a:ext cx="5078052" cy="262756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t-IT" sz="3000" dirty="0" smtClean="0"/>
              <a:t>            Mulino sul Po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r>
              <a:rPr lang="it-IT" sz="3000" dirty="0" smtClean="0"/>
              <a:t>Mulini a vento di </a:t>
            </a:r>
            <a:r>
              <a:rPr lang="it-IT" sz="3000" dirty="0" err="1" smtClean="0"/>
              <a:t>Karpatos</a:t>
            </a:r>
            <a:r>
              <a:rPr lang="it-IT" sz="3000" dirty="0" smtClean="0"/>
              <a:t> </a:t>
            </a:r>
            <a:r>
              <a:rPr lang="it-IT" sz="2600" dirty="0" smtClean="0"/>
              <a:t>(Grecia)</a:t>
            </a:r>
            <a:r>
              <a:rPr lang="it-IT" sz="3000" dirty="0" smtClean="0"/>
              <a:t> </a:t>
            </a:r>
          </a:p>
        </p:txBody>
      </p:sp>
      <p:pic>
        <p:nvPicPr>
          <p:cNvPr id="8194" name="Picture 2" descr="C:\Users\Gilberto\Desktop\sagra-della-sniza-ro-ferrares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2776"/>
            <a:ext cx="6480720" cy="241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Gilberto\Desktop\693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0514" y="4077072"/>
            <a:ext cx="3388234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13481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3789040"/>
            <a:ext cx="3682752" cy="2088232"/>
          </a:xfrm>
        </p:spPr>
        <p:txBody>
          <a:bodyPr>
            <a:normAutofit/>
          </a:bodyPr>
          <a:lstStyle/>
          <a:p>
            <a:r>
              <a:rPr lang="it-IT" dirty="0" smtClean="0"/>
              <a:t>PISAREI PIACENTINI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411760" y="2708920"/>
            <a:ext cx="6480720" cy="3994385"/>
          </a:xfrm>
        </p:spPr>
        <p:txBody>
          <a:bodyPr>
            <a:normAutofit/>
          </a:bodyPr>
          <a:lstStyle/>
          <a:p>
            <a:endParaRPr lang="it-IT" sz="2800" dirty="0" smtClean="0"/>
          </a:p>
          <a:p>
            <a:endParaRPr lang="it-IT" sz="2800" dirty="0"/>
          </a:p>
          <a:p>
            <a:endParaRPr lang="it-IT" sz="2800" dirty="0" smtClean="0"/>
          </a:p>
          <a:p>
            <a:pPr marL="0" indent="0">
              <a:buNone/>
            </a:pPr>
            <a:endParaRPr lang="it-IT" sz="2800" dirty="0"/>
          </a:p>
        </p:txBody>
      </p:sp>
      <p:pic>
        <p:nvPicPr>
          <p:cNvPr id="9223" name="Picture 7" descr="C:\Users\Gilberto\Desktop\1_foto_pisarei_e_fa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87958" y="3645024"/>
            <a:ext cx="4782520" cy="2869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Gilberto\Desktop\IMG_16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366" y="188639"/>
            <a:ext cx="4453641" cy="3326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2881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23728" y="980728"/>
            <a:ext cx="1800200" cy="2088232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9512" y="4725144"/>
            <a:ext cx="5184576" cy="1401019"/>
          </a:xfrm>
        </p:spPr>
        <p:txBody>
          <a:bodyPr>
            <a:normAutofit/>
          </a:bodyPr>
          <a:lstStyle/>
          <a:p>
            <a:r>
              <a:rPr lang="it-IT" sz="4000" dirty="0" smtClean="0"/>
              <a:t>SAGNE ALLA MOLINARA</a:t>
            </a:r>
            <a:endParaRPr lang="it-IT" sz="4000" dirty="0"/>
          </a:p>
        </p:txBody>
      </p:sp>
      <p:pic>
        <p:nvPicPr>
          <p:cNvPr id="10242" name="Picture 2" descr="C:\Users\Gilberto\Desktop\hqdefaul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1216" y="196569"/>
            <a:ext cx="5738936" cy="4304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2129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63688" y="836712"/>
            <a:ext cx="3240360" cy="580926"/>
          </a:xfrm>
        </p:spPr>
        <p:txBody>
          <a:bodyPr>
            <a:normAutofit fontScale="90000"/>
          </a:bodyPr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364088" y="2996953"/>
            <a:ext cx="3456384" cy="3528392"/>
          </a:xfrm>
        </p:spPr>
        <p:txBody>
          <a:bodyPr/>
          <a:lstStyle/>
          <a:p>
            <a:r>
              <a:rPr lang="it-IT" dirty="0" smtClean="0"/>
              <a:t>MACCHERONI ALLA MOLINARA</a:t>
            </a:r>
          </a:p>
          <a:p>
            <a:r>
              <a:rPr lang="it-IT" dirty="0" smtClean="0"/>
              <a:t>(Teramo)</a:t>
            </a:r>
            <a:endParaRPr lang="it-IT" dirty="0"/>
          </a:p>
        </p:txBody>
      </p:sp>
      <p:pic>
        <p:nvPicPr>
          <p:cNvPr id="11266" name="Picture 2" descr="C:\Users\Gilberto\Desktop\Noè-DOrazi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2007" y="265045"/>
            <a:ext cx="4824536" cy="626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33910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4114800" cy="2160240"/>
          </a:xfrm>
        </p:spPr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4005064"/>
            <a:ext cx="4392488" cy="212109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PASTA ALLA MUGNAIA</a:t>
            </a:r>
          </a:p>
          <a:p>
            <a:pPr marL="0" indent="0">
              <a:buNone/>
            </a:pPr>
            <a:r>
              <a:rPr lang="it-IT" dirty="0" smtClean="0"/>
              <a:t>(Elice, Pescara)</a:t>
            </a:r>
            <a:endParaRPr lang="it-IT" dirty="0"/>
          </a:p>
        </p:txBody>
      </p:sp>
      <p:pic>
        <p:nvPicPr>
          <p:cNvPr id="12290" name="Picture 2" descr="C:\Users\Gilberto\Desktop\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48768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Gilberto\Desktop\9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356992"/>
            <a:ext cx="4392488" cy="3294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53850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19672" y="1052736"/>
            <a:ext cx="4752528" cy="1728192"/>
          </a:xfrm>
        </p:spPr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259632" y="5085184"/>
            <a:ext cx="7427168" cy="1040979"/>
          </a:xfrm>
        </p:spPr>
        <p:txBody>
          <a:bodyPr/>
          <a:lstStyle/>
          <a:p>
            <a:pPr marL="0" indent="0" algn="ctr">
              <a:buNone/>
            </a:pPr>
            <a:r>
              <a:rPr lang="it-IT" sz="4000" dirty="0" err="1"/>
              <a:t>Makarounes</a:t>
            </a:r>
            <a:r>
              <a:rPr lang="it-IT" sz="4000" dirty="0"/>
              <a:t> di </a:t>
            </a:r>
            <a:r>
              <a:rPr lang="it-IT" sz="4000" dirty="0" err="1"/>
              <a:t>Karpathos</a:t>
            </a:r>
            <a:endParaRPr lang="it-IT" sz="4000" dirty="0"/>
          </a:p>
          <a:p>
            <a:endParaRPr lang="it-IT" dirty="0"/>
          </a:p>
        </p:txBody>
      </p:sp>
      <p:pic>
        <p:nvPicPr>
          <p:cNvPr id="13314" name="Picture 2" descr="C:\Users\Gilberto\Desktop\imgr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36318"/>
            <a:ext cx="7253023" cy="4061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9272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874442"/>
          </a:xfrm>
        </p:spPr>
        <p:txBody>
          <a:bodyPr>
            <a:normAutofit/>
          </a:bodyPr>
          <a:lstStyle/>
          <a:p>
            <a:r>
              <a:rPr lang="it-IT" dirty="0" smtClean="0"/>
              <a:t>Gli gnocchi alla </a:t>
            </a:r>
            <a:r>
              <a:rPr lang="it-IT" dirty="0" err="1" smtClean="0"/>
              <a:t>molinara</a:t>
            </a:r>
            <a:r>
              <a:rPr lang="it-IT" dirty="0" smtClean="0"/>
              <a:t> di</a:t>
            </a:r>
            <a:br>
              <a:rPr lang="it-IT" dirty="0" smtClean="0"/>
            </a:br>
            <a:r>
              <a:rPr lang="it-IT" dirty="0" err="1" smtClean="0"/>
              <a:t>Fossacaprara</a:t>
            </a: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39552" y="836712"/>
            <a:ext cx="8229600" cy="3240360"/>
          </a:xfrm>
        </p:spPr>
        <p:txBody>
          <a:bodyPr/>
          <a:lstStyle/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 smtClean="0"/>
              <a:t>Boccadiganda, </a:t>
            </a:r>
            <a:r>
              <a:rPr lang="it-IT" smtClean="0"/>
              <a:t>Polesine Parmense…ecc.</a:t>
            </a: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xmlns="" val="20403445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4882445" y="188640"/>
            <a:ext cx="4082043" cy="3096344"/>
          </a:xfrm>
        </p:spPr>
        <p:txBody>
          <a:bodyPr>
            <a:normAutofit/>
          </a:bodyPr>
          <a:lstStyle/>
          <a:p>
            <a:pPr algn="l"/>
            <a:r>
              <a:rPr lang="it-IT" b="1" dirty="0" smtClean="0"/>
              <a:t>GRANO TENERO </a:t>
            </a:r>
            <a:r>
              <a:rPr lang="it-IT" sz="2400" dirty="0" smtClean="0"/>
              <a:t>(TRITICUM AESTIVUM)</a:t>
            </a:r>
            <a:br>
              <a:rPr lang="it-IT" sz="2400" dirty="0" smtClean="0"/>
            </a:br>
            <a:r>
              <a:rPr lang="it-IT" sz="2400" dirty="0" smtClean="0"/>
              <a:t/>
            </a:r>
            <a:br>
              <a:rPr lang="it-IT" sz="2400" dirty="0" smtClean="0"/>
            </a:br>
            <a:r>
              <a:rPr lang="it-IT" sz="2400" dirty="0" smtClean="0"/>
              <a:t>Ha buona resistenza ai climi freddi perciò viene coltivato nelle regioni settentrionali</a:t>
            </a:r>
            <a:endParaRPr lang="it-IT" sz="24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4437112"/>
            <a:ext cx="1616224" cy="1201688"/>
          </a:xfrm>
        </p:spPr>
        <p:txBody>
          <a:bodyPr/>
          <a:lstStyle/>
          <a:p>
            <a:endParaRPr lang="it-IT" dirty="0"/>
          </a:p>
        </p:txBody>
      </p:sp>
      <p:pic>
        <p:nvPicPr>
          <p:cNvPr id="1026" name="Picture 2" descr="C:\Users\Gilberto\Desktop\Triticum-aestivum-ea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4442482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Gilberto\Desktop\400px-Triticum_aestivum_(ripe)_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56088" y="3881949"/>
            <a:ext cx="4108400" cy="2804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83279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40966"/>
          </a:xfrm>
        </p:spPr>
        <p:txBody>
          <a:bodyPr>
            <a:noAutofit/>
          </a:bodyPr>
          <a:lstStyle/>
          <a:p>
            <a:pPr algn="l"/>
            <a:r>
              <a:rPr lang="it-IT" sz="3600" dirty="0" smtClean="0"/>
              <a:t>Il grano tenero si separa con facilità dalla paglia e dalla pula attraverso la trebbiatura</a:t>
            </a:r>
            <a:endParaRPr lang="it-IT" sz="36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115616" y="3429000"/>
            <a:ext cx="4392488" cy="2697163"/>
          </a:xfrm>
        </p:spPr>
        <p:txBody>
          <a:bodyPr/>
          <a:lstStyle/>
          <a:p>
            <a:endParaRPr lang="it-IT" dirty="0"/>
          </a:p>
        </p:txBody>
      </p:sp>
      <p:pic>
        <p:nvPicPr>
          <p:cNvPr id="3074" name="Picture 2" descr="C:\Users\Gilberto\Desktop\imag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33149"/>
            <a:ext cx="7344815" cy="4914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88721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32040" y="404664"/>
            <a:ext cx="4032448" cy="5832648"/>
          </a:xfrm>
        </p:spPr>
        <p:txBody>
          <a:bodyPr>
            <a:normAutofit/>
          </a:bodyPr>
          <a:lstStyle/>
          <a:p>
            <a:pPr algn="l"/>
            <a:r>
              <a:rPr lang="it-IT" dirty="0" smtClean="0"/>
              <a:t>Molito si sfarina in una polvere</a:t>
            </a:r>
            <a:br>
              <a:rPr lang="it-IT" dirty="0" smtClean="0"/>
            </a:br>
            <a:r>
              <a:rPr lang="it-IT" dirty="0" smtClean="0"/>
              <a:t>bianca, più o meno</a:t>
            </a:r>
            <a:r>
              <a:rPr lang="it-IT" dirty="0"/>
              <a:t> </a:t>
            </a:r>
            <a:r>
              <a:rPr lang="it-IT" dirty="0" smtClean="0"/>
              <a:t>impalpabile a seconda del grado di setacciatura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115616" y="2708920"/>
            <a:ext cx="1800200" cy="45719"/>
          </a:xfrm>
        </p:spPr>
        <p:txBody>
          <a:bodyPr>
            <a:normAutofit fontScale="25000" lnSpcReduction="20000"/>
          </a:bodyPr>
          <a:lstStyle/>
          <a:p>
            <a:endParaRPr lang="it-IT" dirty="0"/>
          </a:p>
        </p:txBody>
      </p:sp>
      <p:pic>
        <p:nvPicPr>
          <p:cNvPr id="2052" name="Picture 4" descr="C:\Users\Gilberto\Desktop\FARIN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4338205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42808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851920" y="177807"/>
            <a:ext cx="5040560" cy="6680193"/>
          </a:xfrm>
        </p:spPr>
        <p:txBody>
          <a:bodyPr>
            <a:normAutofit fontScale="90000"/>
          </a:bodyPr>
          <a:lstStyle/>
          <a:p>
            <a:pPr algn="l"/>
            <a:r>
              <a:rPr lang="it-IT" sz="3200" b="1" dirty="0" smtClean="0"/>
              <a:t/>
            </a:r>
            <a:br>
              <a:rPr lang="it-IT" sz="3200" b="1" dirty="0" smtClean="0"/>
            </a:br>
            <a:r>
              <a:rPr lang="it-IT" sz="3200" b="1" dirty="0"/>
              <a:t/>
            </a:r>
            <a:br>
              <a:rPr lang="it-IT" sz="3200" b="1" dirty="0"/>
            </a:br>
            <a:r>
              <a:rPr lang="it-IT" sz="3200" b="1" dirty="0" smtClean="0"/>
              <a:t>FARINA INTEGRALE </a:t>
            </a:r>
            <a:r>
              <a:rPr lang="it-IT" sz="3200" dirty="0" smtClean="0"/>
              <a:t>(sopra)</a:t>
            </a:r>
            <a:br>
              <a:rPr lang="it-IT" sz="3200" dirty="0" smtClean="0"/>
            </a:br>
            <a:r>
              <a:rPr lang="it-IT" sz="3200" dirty="0" smtClean="0"/>
              <a:t> e </a:t>
            </a:r>
            <a:r>
              <a:rPr lang="it-IT" sz="3200" b="1" dirty="0" smtClean="0"/>
              <a:t>la FARINA </a:t>
            </a:r>
            <a:r>
              <a:rPr lang="it-IT" sz="3200" dirty="0" smtClean="0"/>
              <a:t>00 (sotto</a:t>
            </a:r>
            <a:r>
              <a:rPr lang="it-IT" sz="2400" dirty="0" smtClean="0"/>
              <a:t>)</a:t>
            </a:r>
            <a:br>
              <a:rPr lang="it-IT" sz="2400" dirty="0" smtClean="0"/>
            </a:br>
            <a:r>
              <a:rPr lang="it-IT" sz="3200" dirty="0"/>
              <a:t/>
            </a:r>
            <a:br>
              <a:rPr lang="it-IT" sz="3200" dirty="0"/>
            </a:br>
            <a:r>
              <a:rPr lang="it-IT" sz="2700" b="1" dirty="0" smtClean="0"/>
              <a:t>FARINA INTEGRALE </a:t>
            </a:r>
            <a:br>
              <a:rPr lang="it-IT" sz="2700" b="1" dirty="0" smtClean="0"/>
            </a:br>
            <a:r>
              <a:rPr lang="it-IT" sz="2700" b="1" dirty="0" smtClean="0"/>
              <a:t>FARINA  TIPO 2</a:t>
            </a:r>
            <a:br>
              <a:rPr lang="it-IT" sz="2700" b="1" dirty="0" smtClean="0"/>
            </a:br>
            <a:r>
              <a:rPr lang="it-IT" sz="2700" b="1" dirty="0" smtClean="0"/>
              <a:t>FARINA TIPO 1</a:t>
            </a:r>
            <a:br>
              <a:rPr lang="it-IT" sz="2700" b="1" dirty="0" smtClean="0"/>
            </a:br>
            <a:r>
              <a:rPr lang="it-IT" sz="2700" b="1" dirty="0" smtClean="0"/>
              <a:t>FARINA TIPO 0</a:t>
            </a:r>
            <a:br>
              <a:rPr lang="it-IT" sz="2700" b="1" dirty="0" smtClean="0"/>
            </a:br>
            <a:r>
              <a:rPr lang="it-IT" sz="2700" b="1" dirty="0" smtClean="0"/>
              <a:t>FARINA TIPO 00</a:t>
            </a:r>
            <a:r>
              <a:rPr lang="it-IT" sz="2700" dirty="0"/>
              <a:t/>
            </a:r>
            <a:br>
              <a:rPr lang="it-IT" sz="2700" dirty="0"/>
            </a:br>
            <a:r>
              <a:rPr lang="it-IT" sz="2900" dirty="0" smtClean="0"/>
              <a:t>Dall’integrale alla 00 i tipi di farina sono sottoposti a successive setacciature  che tolgono </a:t>
            </a:r>
            <a:r>
              <a:rPr lang="it-IT" sz="2900" dirty="0"/>
              <a:t> </a:t>
            </a:r>
            <a:r>
              <a:rPr lang="it-IT" sz="2900" dirty="0" smtClean="0"/>
              <a:t>via via crusca, proteine, sali minerali e vitamine.</a:t>
            </a:r>
            <a:br>
              <a:rPr lang="it-IT" sz="2900" dirty="0" smtClean="0"/>
            </a:br>
            <a:r>
              <a:rPr lang="it-IT" sz="2900" dirty="0" smtClean="0"/>
              <a:t>La farina 00  è  la più povera, meno gustosa e poco salutare e va usata il meno possibile</a:t>
            </a:r>
            <a:br>
              <a:rPr lang="it-IT" sz="2900" dirty="0" smtClean="0"/>
            </a:br>
            <a:r>
              <a:rPr lang="it-IT" sz="3200" dirty="0" smtClean="0"/>
              <a:t/>
            </a:r>
            <a:br>
              <a:rPr lang="it-IT" sz="3200" dirty="0" smtClean="0"/>
            </a:br>
            <a:r>
              <a:rPr lang="it-IT" sz="3200" dirty="0"/>
              <a:t/>
            </a:r>
            <a:br>
              <a:rPr lang="it-IT" sz="3200" dirty="0"/>
            </a:br>
            <a:endParaRPr lang="it-IT" sz="32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331640" y="3933056"/>
            <a:ext cx="1512168" cy="99918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it-IT" dirty="0"/>
          </a:p>
        </p:txBody>
      </p:sp>
      <p:pic>
        <p:nvPicPr>
          <p:cNvPr id="4098" name="Picture 2" descr="C:\Users\Gilberto\Desktop\farina_integrale_2-rid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5" y="177808"/>
            <a:ext cx="3491045" cy="2834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Gilberto\Desktop\farina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386" y="3183869"/>
            <a:ext cx="3487164" cy="349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54425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220072" y="274638"/>
            <a:ext cx="3466728" cy="6250706"/>
          </a:xfrm>
        </p:spPr>
        <p:txBody>
          <a:bodyPr>
            <a:normAutofit/>
          </a:bodyPr>
          <a:lstStyle/>
          <a:p>
            <a:pPr algn="l"/>
            <a:r>
              <a:rPr lang="it-IT" sz="3200" dirty="0" smtClean="0"/>
              <a:t>L a semola di grano duro per quanto venga rimacinata mantiene una consistenza granulosa ed essendo ricca di glutine si presta ad essere impastata con sola acqua</a:t>
            </a:r>
            <a:endParaRPr lang="it-IT" sz="3200" dirty="0"/>
          </a:p>
        </p:txBody>
      </p:sp>
      <p:pic>
        <p:nvPicPr>
          <p:cNvPr id="4" name="Picture 2" descr="C:\Users\Gilberto\Desktop\hartweizen-hartweizenmeh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1" y="188640"/>
            <a:ext cx="4506990" cy="3004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Gilberto\Desktop\Durum-wheat-Semolina-Flou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4600" y="3193299"/>
            <a:ext cx="4083609" cy="3571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39493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157592" cy="2088232"/>
          </a:xfrm>
        </p:spPr>
        <p:txBody>
          <a:bodyPr>
            <a:noAutofit/>
          </a:bodyPr>
          <a:lstStyle/>
          <a:p>
            <a:pPr algn="l"/>
            <a:r>
              <a:rPr lang="it-IT" sz="2800" dirty="0"/>
              <a:t>I</a:t>
            </a:r>
            <a:r>
              <a:rPr lang="it-IT" sz="2800" dirty="0" smtClean="0"/>
              <a:t>mpastando semola ed acqua</a:t>
            </a:r>
            <a:r>
              <a:rPr lang="it-IT" sz="2800" dirty="0"/>
              <a:t> </a:t>
            </a:r>
            <a:r>
              <a:rPr lang="it-IT" sz="2800" dirty="0" smtClean="0"/>
              <a:t>le glutenine e le gliadine diventano </a:t>
            </a:r>
            <a:r>
              <a:rPr lang="it-IT" sz="2800" b="1" dirty="0" smtClean="0"/>
              <a:t>glutine</a:t>
            </a:r>
            <a:r>
              <a:rPr lang="it-IT" sz="2800" dirty="0" smtClean="0"/>
              <a:t>  che sottoposto ad energico rimescolamento si arriccia e forma un </a:t>
            </a:r>
            <a:r>
              <a:rPr lang="it-IT" sz="2800" b="1" dirty="0" smtClean="0"/>
              <a:t>reticolo</a:t>
            </a:r>
            <a:r>
              <a:rPr lang="it-IT" sz="2800" dirty="0" smtClean="0"/>
              <a:t> che trattiene acqua con amido in sospensione</a:t>
            </a:r>
            <a:endParaRPr lang="it-IT" sz="2800" dirty="0"/>
          </a:p>
        </p:txBody>
      </p:sp>
      <p:pic>
        <p:nvPicPr>
          <p:cNvPr id="4" name="Picture 2" descr="C:\Users\Gilberto\Desktop\image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2348880"/>
            <a:ext cx="8120176" cy="4166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4749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75656" y="2348880"/>
            <a:ext cx="2088232" cy="1152128"/>
          </a:xfrm>
        </p:spPr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92013" y="548680"/>
            <a:ext cx="4032447" cy="568863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it-IT" sz="3600" b="1" dirty="0" smtClean="0"/>
              <a:t>L’impasto di farina bianca e sola acqua</a:t>
            </a:r>
            <a:endParaRPr lang="it-IT" sz="1500" dirty="0" smtClean="0"/>
          </a:p>
          <a:p>
            <a:pPr marL="0" indent="0">
              <a:buNone/>
            </a:pPr>
            <a:r>
              <a:rPr lang="it-IT" dirty="0" smtClean="0"/>
              <a:t>produce una pasta che ha poca tenuta di cottura a causa dello scarso contenuto di glutine.</a:t>
            </a:r>
          </a:p>
          <a:p>
            <a:pPr marL="0" indent="0">
              <a:buNone/>
            </a:pPr>
            <a:r>
              <a:rPr lang="it-IT" dirty="0" smtClean="0"/>
              <a:t> Nel passato si usava quando non si aveva altra risorsa.</a:t>
            </a:r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Per avere buona tenuta si possono utilizzare due modalità</a:t>
            </a:r>
            <a:endParaRPr lang="it-IT" dirty="0"/>
          </a:p>
        </p:txBody>
      </p:sp>
      <p:pic>
        <p:nvPicPr>
          <p:cNvPr id="6146" name="Picture 2" descr="C:\Users\Gilberto\Desktop\pasta-base-pizza-immagine-crop-4-3-640-48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52736"/>
            <a:ext cx="4512501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82072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148064" y="476672"/>
            <a:ext cx="3672408" cy="2088232"/>
          </a:xfrm>
        </p:spPr>
        <p:txBody>
          <a:bodyPr>
            <a:normAutofit/>
          </a:bodyPr>
          <a:lstStyle/>
          <a:p>
            <a:r>
              <a:rPr lang="it-IT" sz="3600" dirty="0" smtClean="0"/>
              <a:t>1^ MODALITÀ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3600" dirty="0" smtClean="0"/>
              <a:t>Aggiungere uova</a:t>
            </a:r>
            <a:endParaRPr lang="it-IT" sz="36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3861048"/>
            <a:ext cx="8291264" cy="2448272"/>
          </a:xfrm>
        </p:spPr>
        <p:txBody>
          <a:bodyPr>
            <a:normAutofit/>
          </a:bodyPr>
          <a:lstStyle/>
          <a:p>
            <a:r>
              <a:rPr lang="it-IT" dirty="0" smtClean="0"/>
              <a:t>Il tuorlo d’uovo è ricco di </a:t>
            </a:r>
            <a:r>
              <a:rPr lang="it-IT" b="1" dirty="0" smtClean="0"/>
              <a:t>lecitina</a:t>
            </a:r>
            <a:r>
              <a:rPr lang="it-IT" dirty="0" smtClean="0"/>
              <a:t> una sostanza emulsionante che sottoposta all’azione dell’impasto forma un reticolo che intrappola le molecole di amido. </a:t>
            </a:r>
            <a:endParaRPr lang="it-IT" dirty="0"/>
          </a:p>
        </p:txBody>
      </p:sp>
      <p:pic>
        <p:nvPicPr>
          <p:cNvPr id="7171" name="Picture 3" descr="C:\Users\Gilberto\Desktop\im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4575878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04644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2823</TotalTime>
  <Words>292</Words>
  <Application>Microsoft Office PowerPoint</Application>
  <PresentationFormat>Presentazione su schermo (4:3)</PresentationFormat>
  <Paragraphs>44</Paragraphs>
  <Slides>17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18" baseType="lpstr">
      <vt:lpstr>Tema di Office</vt:lpstr>
      <vt:lpstr>GRANO TENERO E PASTA</vt:lpstr>
      <vt:lpstr>GRANO TENERO (TRITICUM AESTIVUM)  Ha buona resistenza ai climi freddi perciò viene coltivato nelle regioni settentrionali</vt:lpstr>
      <vt:lpstr>Il grano tenero si separa con facilità dalla paglia e dalla pula attraverso la trebbiatura</vt:lpstr>
      <vt:lpstr>Molito si sfarina in una polvere bianca, più o meno impalpabile a seconda del grado di setacciatura</vt:lpstr>
      <vt:lpstr>  FARINA INTEGRALE (sopra)  e la FARINA 00 (sotto)  FARINA INTEGRALE  FARINA  TIPO 2 FARINA TIPO 1 FARINA TIPO 0 FARINA TIPO 00 Dall’integrale alla 00 i tipi di farina sono sottoposti a successive setacciature  che tolgono  via via crusca, proteine, sali minerali e vitamine. La farina 00  è  la più povera, meno gustosa e poco salutare e va usata il meno possibile   </vt:lpstr>
      <vt:lpstr>L a semola di grano duro per quanto venga rimacinata mantiene una consistenza granulosa ed essendo ricca di glutine si presta ad essere impastata con sola acqua</vt:lpstr>
      <vt:lpstr>Impastando semola ed acqua le glutenine e le gliadine diventano glutine  che sottoposto ad energico rimescolamento si arriccia e forma un reticolo che trattiene acqua con amido in sospensione</vt:lpstr>
      <vt:lpstr>Diapositiva 8</vt:lpstr>
      <vt:lpstr>1^ MODALITÀ  Aggiungere uova</vt:lpstr>
      <vt:lpstr>Diapositiva 10</vt:lpstr>
      <vt:lpstr>La pasta di farina e acqua è legata al mondo dei mulini</vt:lpstr>
      <vt:lpstr>PISAREI PIACENTINI</vt:lpstr>
      <vt:lpstr>Diapositiva 13</vt:lpstr>
      <vt:lpstr>Diapositiva 14</vt:lpstr>
      <vt:lpstr>Diapositiva 15</vt:lpstr>
      <vt:lpstr>Diapositiva 16</vt:lpstr>
      <vt:lpstr>Gli gnocchi alla molinara di Fossacaprara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GRANO TENERO (TRITICUM AESTIVUM)</dc:title>
  <dc:creator>Gilberto</dc:creator>
  <cp:lastModifiedBy>Amedea</cp:lastModifiedBy>
  <cp:revision>49</cp:revision>
  <dcterms:created xsi:type="dcterms:W3CDTF">2015-09-12T14:46:07Z</dcterms:created>
  <dcterms:modified xsi:type="dcterms:W3CDTF">2015-09-23T16:35:23Z</dcterms:modified>
</cp:coreProperties>
</file>