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3" r:id="rId3"/>
    <p:sldId id="257" r:id="rId4"/>
    <p:sldId id="284" r:id="rId5"/>
    <p:sldId id="258" r:id="rId6"/>
    <p:sldId id="282" r:id="rId7"/>
    <p:sldId id="285" r:id="rId8"/>
    <p:sldId id="286" r:id="rId9"/>
    <p:sldId id="259" r:id="rId10"/>
    <p:sldId id="287" r:id="rId11"/>
    <p:sldId id="266" r:id="rId12"/>
    <p:sldId id="260" r:id="rId13"/>
    <p:sldId id="265" r:id="rId14"/>
    <p:sldId id="263" r:id="rId15"/>
    <p:sldId id="272" r:id="rId16"/>
    <p:sldId id="262" r:id="rId17"/>
    <p:sldId id="261" r:id="rId18"/>
    <p:sldId id="275" r:id="rId19"/>
    <p:sldId id="267" r:id="rId20"/>
    <p:sldId id="279" r:id="rId21"/>
    <p:sldId id="278" r:id="rId22"/>
    <p:sldId id="289" r:id="rId23"/>
    <p:sldId id="277" r:id="rId24"/>
    <p:sldId id="280" r:id="rId25"/>
    <p:sldId id="290" r:id="rId26"/>
    <p:sldId id="288" r:id="rId27"/>
    <p:sldId id="291"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zione predefinita" id="{5539197D-D6DD-4D8E-B4C5-5D0DD296BE56}">
          <p14:sldIdLst>
            <p14:sldId id="256"/>
            <p14:sldId id="257"/>
            <p14:sldId id="258"/>
            <p14:sldId id="259"/>
            <p14:sldId id="266"/>
            <p14:sldId id="260"/>
            <p14:sldId id="265"/>
            <p14:sldId id="263"/>
            <p14:sldId id="272"/>
            <p14:sldId id="262"/>
            <p14:sldId id="261"/>
            <p14:sldId id="275"/>
            <p14:sldId id="267"/>
            <p14:sldId id="282"/>
            <p14:sldId id="277"/>
            <p14:sldId id="279"/>
            <p14:sldId id="278"/>
            <p14:sldId id="28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0.11688041835679623"/>
          <c:y val="2.6628608490961651E-2"/>
          <c:w val="0.78495038972401132"/>
          <c:h val="0.84074659349507186"/>
        </c:manualLayout>
      </c:layout>
      <c:lineChart>
        <c:grouping val="standard"/>
        <c:ser>
          <c:idx val="0"/>
          <c:order val="0"/>
          <c:tx>
            <c:strRef>
              <c:f>Foglio1!$A$1</c:f>
              <c:strCache>
                <c:ptCount val="1"/>
                <c:pt idx="0">
                  <c:v>2) pH</c:v>
                </c:pt>
              </c:strCache>
            </c:strRef>
          </c:tx>
          <c:spPr>
            <a:ln w="28575" cap="rnd" cmpd="sng" algn="ctr">
              <a:solidFill>
                <a:schemeClr val="accent1"/>
              </a:solidFill>
              <a:prstDash val="solid"/>
              <a:round/>
            </a:ln>
            <a:effectLst/>
          </c:spPr>
          <c:marker>
            <c:symbol val="none"/>
          </c:marker>
          <c:val>
            <c:numRef>
              <c:f>Foglio1!$A$2:$A$9</c:f>
              <c:numCache>
                <c:formatCode>General</c:formatCode>
                <c:ptCount val="8"/>
                <c:pt idx="0">
                  <c:v>8.11</c:v>
                </c:pt>
                <c:pt idx="1">
                  <c:v>8.32</c:v>
                </c:pt>
                <c:pt idx="2">
                  <c:v>8.3000000000000007</c:v>
                </c:pt>
                <c:pt idx="3">
                  <c:v>8.2900000000000009</c:v>
                </c:pt>
                <c:pt idx="4">
                  <c:v>8.33</c:v>
                </c:pt>
                <c:pt idx="5">
                  <c:v>8.31</c:v>
                </c:pt>
                <c:pt idx="6">
                  <c:v>8.2900000000000009</c:v>
                </c:pt>
                <c:pt idx="7">
                  <c:v>8.2399999999999984</c:v>
                </c:pt>
              </c:numCache>
            </c:numRef>
          </c:val>
          <c:extLst xmlns:c16r2="http://schemas.microsoft.com/office/drawing/2015/06/chart">
            <c:ext xmlns:c16="http://schemas.microsoft.com/office/drawing/2014/chart" uri="{C3380CC4-5D6E-409C-BE32-E72D297353CC}">
              <c16:uniqueId val="{00000000-538D-44B2-8709-31AC3E543B68}"/>
            </c:ext>
          </c:extLst>
        </c:ser>
        <c:ser>
          <c:idx val="1"/>
          <c:order val="1"/>
          <c:tx>
            <c:strRef>
              <c:f>Foglio1!$B$1</c:f>
              <c:strCache>
                <c:ptCount val="1"/>
                <c:pt idx="0">
                  <c:v>pH 2</c:v>
                </c:pt>
              </c:strCache>
            </c:strRef>
          </c:tx>
          <c:spPr>
            <a:ln w="28575" cap="rnd" cmpd="sng" algn="ctr">
              <a:solidFill>
                <a:schemeClr val="accent3"/>
              </a:solidFill>
              <a:prstDash val="solid"/>
              <a:round/>
            </a:ln>
            <a:effectLst/>
          </c:spPr>
          <c:marker>
            <c:symbol val="none"/>
          </c:marker>
          <c:val>
            <c:numRef>
              <c:f>Foglio1!$B$2:$B$9</c:f>
              <c:numCache>
                <c:formatCode>General</c:formatCode>
                <c:ptCount val="8"/>
                <c:pt idx="0">
                  <c:v>7.6899999999999995</c:v>
                </c:pt>
                <c:pt idx="1">
                  <c:v>7.71</c:v>
                </c:pt>
                <c:pt idx="2">
                  <c:v>7.74</c:v>
                </c:pt>
                <c:pt idx="3">
                  <c:v>7.71</c:v>
                </c:pt>
                <c:pt idx="4">
                  <c:v>7.7700000000000014</c:v>
                </c:pt>
                <c:pt idx="5">
                  <c:v>7.7700000000000014</c:v>
                </c:pt>
                <c:pt idx="6">
                  <c:v>7.76</c:v>
                </c:pt>
                <c:pt idx="7">
                  <c:v>7.74</c:v>
                </c:pt>
              </c:numCache>
            </c:numRef>
          </c:val>
          <c:extLst xmlns:c16r2="http://schemas.microsoft.com/office/drawing/2015/06/chart">
            <c:ext xmlns:c16="http://schemas.microsoft.com/office/drawing/2014/chart" uri="{C3380CC4-5D6E-409C-BE32-E72D297353CC}">
              <c16:uniqueId val="{00000001-538D-44B2-8709-31AC3E543B68}"/>
            </c:ext>
          </c:extLst>
        </c:ser>
        <c:marker val="1"/>
        <c:axId val="136224768"/>
        <c:axId val="136226304"/>
      </c:lineChart>
      <c:catAx>
        <c:axId val="136224768"/>
        <c:scaling>
          <c:orientation val="minMax"/>
        </c:scaling>
        <c:axPos val="b"/>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crossAx val="136226304"/>
        <c:crosses val="autoZero"/>
        <c:auto val="1"/>
        <c:lblAlgn val="ctr"/>
        <c:lblOffset val="100"/>
      </c:catAx>
      <c:valAx>
        <c:axId val="136226304"/>
        <c:scaling>
          <c:orientation val="minMax"/>
        </c:scaling>
        <c:axPos val="l"/>
        <c:majorGridlines>
          <c:spPr>
            <a:ln w="9525" cap="flat" cmpd="sng" algn="ctr">
              <a:solidFill>
                <a:schemeClr val="tx1">
                  <a:tint val="75000"/>
                </a:schemeClr>
              </a:solidFill>
              <a:prstDash val="solid"/>
              <a:round/>
            </a:ln>
            <a:effectLst/>
          </c:spPr>
        </c:majorGridlines>
        <c:numFmt formatCode="General" sourceLinked="1"/>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crossAx val="136224768"/>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legend>
    <c:plotVisOnly val="1"/>
    <c:dispBlanksAs val="gap"/>
  </c:chart>
  <c:spPr>
    <a:noFill/>
    <a:ln w="9525" cap="flat" cmpd="sng" algn="ctr">
      <a:noFill/>
      <a:prstDash val="solid"/>
    </a:ln>
    <a:effectLst/>
  </c:spPr>
  <c:txPr>
    <a:bodyPr/>
    <a:lstStyle/>
    <a:p>
      <a:pPr>
        <a:defRPr/>
      </a:pPr>
      <a:endParaRPr lang="it-IT"/>
    </a:p>
  </c:txPr>
  <c:externalData r:id="rId1"/>
  <c:extLst xmlns:c16r2="http://schemas.microsoft.com/office/drawing/2015/06/chart"/>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lineChart>
        <c:grouping val="standard"/>
        <c:ser>
          <c:idx val="0"/>
          <c:order val="0"/>
          <c:tx>
            <c:strRef>
              <c:f>Foglio1!$A$1</c:f>
              <c:strCache>
                <c:ptCount val="1"/>
                <c:pt idx="0">
                  <c:v>3) Solidi </c:v>
                </c:pt>
              </c:strCache>
            </c:strRef>
          </c:tx>
          <c:marker>
            <c:symbol val="none"/>
          </c:marker>
          <c:val>
            <c:numRef>
              <c:f>Foglio1!$A$2:$A$9</c:f>
              <c:numCache>
                <c:formatCode>General</c:formatCode>
                <c:ptCount val="8"/>
                <c:pt idx="0">
                  <c:v>280</c:v>
                </c:pt>
                <c:pt idx="1">
                  <c:v>290</c:v>
                </c:pt>
                <c:pt idx="2">
                  <c:v>290</c:v>
                </c:pt>
                <c:pt idx="3">
                  <c:v>280</c:v>
                </c:pt>
                <c:pt idx="4">
                  <c:v>280</c:v>
                </c:pt>
                <c:pt idx="5">
                  <c:v>280</c:v>
                </c:pt>
                <c:pt idx="6">
                  <c:v>290</c:v>
                </c:pt>
                <c:pt idx="7">
                  <c:v>290</c:v>
                </c:pt>
              </c:numCache>
            </c:numRef>
          </c:val>
          <c:extLst xmlns:c16r2="http://schemas.microsoft.com/office/drawing/2015/06/chart">
            <c:ext xmlns:c16="http://schemas.microsoft.com/office/drawing/2014/chart" uri="{C3380CC4-5D6E-409C-BE32-E72D297353CC}">
              <c16:uniqueId val="{00000000-53B0-43FA-AEED-2B242FD14CB4}"/>
            </c:ext>
          </c:extLst>
        </c:ser>
        <c:ser>
          <c:idx val="1"/>
          <c:order val="1"/>
          <c:tx>
            <c:strRef>
              <c:f>Foglio1!$B$1</c:f>
              <c:strCache>
                <c:ptCount val="1"/>
                <c:pt idx="0">
                  <c:v>Solidi 2</c:v>
                </c:pt>
              </c:strCache>
            </c:strRef>
          </c:tx>
          <c:marker>
            <c:symbol val="none"/>
          </c:marker>
          <c:val>
            <c:numRef>
              <c:f>Foglio1!$B$2:$B$9</c:f>
              <c:numCache>
                <c:formatCode>General</c:formatCode>
                <c:ptCount val="8"/>
                <c:pt idx="0">
                  <c:v>280</c:v>
                </c:pt>
                <c:pt idx="1">
                  <c:v>272</c:v>
                </c:pt>
                <c:pt idx="2">
                  <c:v>266</c:v>
                </c:pt>
                <c:pt idx="3">
                  <c:v>271</c:v>
                </c:pt>
                <c:pt idx="4">
                  <c:v>272</c:v>
                </c:pt>
                <c:pt idx="5">
                  <c:v>269</c:v>
                </c:pt>
                <c:pt idx="6">
                  <c:v>270</c:v>
                </c:pt>
                <c:pt idx="7">
                  <c:v>270</c:v>
                </c:pt>
              </c:numCache>
            </c:numRef>
          </c:val>
          <c:extLst xmlns:c16r2="http://schemas.microsoft.com/office/drawing/2015/06/chart">
            <c:ext xmlns:c16="http://schemas.microsoft.com/office/drawing/2014/chart" uri="{C3380CC4-5D6E-409C-BE32-E72D297353CC}">
              <c16:uniqueId val="{00000001-53B0-43FA-AEED-2B242FD14CB4}"/>
            </c:ext>
          </c:extLst>
        </c:ser>
        <c:marker val="1"/>
        <c:axId val="136259072"/>
        <c:axId val="136260992"/>
      </c:lineChart>
      <c:catAx>
        <c:axId val="136259072"/>
        <c:scaling>
          <c:orientation val="minMax"/>
        </c:scaling>
        <c:axPos val="b"/>
        <c:title>
          <c:tx>
            <c:rich>
              <a:bodyPr/>
              <a:lstStyle/>
              <a:p>
                <a:pPr>
                  <a:defRPr/>
                </a:pPr>
                <a:r>
                  <a:rPr lang="it-IT" dirty="0" smtClean="0"/>
                  <a:t>N° stazione</a:t>
                </a:r>
                <a:endParaRPr lang="it-IT" dirty="0"/>
              </a:p>
            </c:rich>
          </c:tx>
          <c:layout/>
        </c:title>
        <c:tickLblPos val="nextTo"/>
        <c:crossAx val="136260992"/>
        <c:crosses val="autoZero"/>
        <c:auto val="1"/>
        <c:lblAlgn val="ctr"/>
        <c:lblOffset val="100"/>
      </c:catAx>
      <c:valAx>
        <c:axId val="136260992"/>
        <c:scaling>
          <c:orientation val="minMax"/>
        </c:scaling>
        <c:axPos val="l"/>
        <c:majorGridlines/>
        <c:title>
          <c:tx>
            <c:rich>
              <a:bodyPr/>
              <a:lstStyle/>
              <a:p>
                <a:pPr>
                  <a:defRPr/>
                </a:pPr>
                <a:r>
                  <a:rPr lang="it-IT" dirty="0" smtClean="0"/>
                  <a:t>mg/L</a:t>
                </a:r>
                <a:endParaRPr lang="it-IT" dirty="0"/>
              </a:p>
            </c:rich>
          </c:tx>
          <c:layout/>
        </c:title>
        <c:numFmt formatCode="General" sourceLinked="1"/>
        <c:tickLblPos val="nextTo"/>
        <c:crossAx val="136259072"/>
        <c:crosses val="autoZero"/>
        <c:crossBetween val="between"/>
      </c:valAx>
    </c:plotArea>
    <c:legend>
      <c:legendPos val="r"/>
      <c:layout/>
    </c:legend>
    <c:plotVisOnly val="1"/>
    <c:dispBlanksAs val="gap"/>
  </c:chart>
  <c:externalData r:id="rId1"/>
  <c:extLst xmlns:c16r2="http://schemas.microsoft.com/office/drawing/2015/06/chart"/>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plotArea>
      <c:layout/>
      <c:lineChart>
        <c:grouping val="standard"/>
        <c:ser>
          <c:idx val="0"/>
          <c:order val="0"/>
          <c:tx>
            <c:strRef>
              <c:f>Foglio1!$A$1</c:f>
              <c:strCache>
                <c:ptCount val="1"/>
                <c:pt idx="0">
                  <c:v>4) O disciolto</c:v>
                </c:pt>
              </c:strCache>
            </c:strRef>
          </c:tx>
          <c:marker>
            <c:symbol val="none"/>
          </c:marker>
          <c:val>
            <c:numRef>
              <c:f>Foglio1!$A$2:$A$9</c:f>
              <c:numCache>
                <c:formatCode>General</c:formatCode>
                <c:ptCount val="8"/>
                <c:pt idx="0">
                  <c:v>9.39</c:v>
                </c:pt>
                <c:pt idx="1">
                  <c:v>9.350000000000005</c:v>
                </c:pt>
                <c:pt idx="2">
                  <c:v>8.32</c:v>
                </c:pt>
                <c:pt idx="3">
                  <c:v>8.26</c:v>
                </c:pt>
                <c:pt idx="4">
                  <c:v>8.48</c:v>
                </c:pt>
                <c:pt idx="5">
                  <c:v>8.3000000000000007</c:v>
                </c:pt>
                <c:pt idx="6">
                  <c:v>8.7800000000000011</c:v>
                </c:pt>
                <c:pt idx="7">
                  <c:v>8.5400000000000009</c:v>
                </c:pt>
              </c:numCache>
            </c:numRef>
          </c:val>
          <c:extLst xmlns:c16r2="http://schemas.microsoft.com/office/drawing/2015/06/chart">
            <c:ext xmlns:c16="http://schemas.microsoft.com/office/drawing/2014/chart" uri="{C3380CC4-5D6E-409C-BE32-E72D297353CC}">
              <c16:uniqueId val="{00000000-1B23-49F5-B073-AFDF793BB10E}"/>
            </c:ext>
          </c:extLst>
        </c:ser>
        <c:ser>
          <c:idx val="1"/>
          <c:order val="1"/>
          <c:tx>
            <c:strRef>
              <c:f>Foglio1!$B$1</c:f>
              <c:strCache>
                <c:ptCount val="1"/>
                <c:pt idx="0">
                  <c:v>O disciolto 2</c:v>
                </c:pt>
              </c:strCache>
            </c:strRef>
          </c:tx>
          <c:marker>
            <c:symbol val="none"/>
          </c:marker>
          <c:val>
            <c:numRef>
              <c:f>Foglio1!$B$2:$B$9</c:f>
              <c:numCache>
                <c:formatCode>General</c:formatCode>
                <c:ptCount val="8"/>
                <c:pt idx="0">
                  <c:v>7.41</c:v>
                </c:pt>
                <c:pt idx="1">
                  <c:v>7.17</c:v>
                </c:pt>
                <c:pt idx="2">
                  <c:v>7.3199999999999985</c:v>
                </c:pt>
                <c:pt idx="3">
                  <c:v>6.95</c:v>
                </c:pt>
                <c:pt idx="4">
                  <c:v>7.74</c:v>
                </c:pt>
                <c:pt idx="5">
                  <c:v>7.6199999999999974</c:v>
                </c:pt>
                <c:pt idx="6">
                  <c:v>7.4</c:v>
                </c:pt>
                <c:pt idx="7">
                  <c:v>7.18</c:v>
                </c:pt>
              </c:numCache>
            </c:numRef>
          </c:val>
          <c:extLst xmlns:c16r2="http://schemas.microsoft.com/office/drawing/2015/06/chart">
            <c:ext xmlns:c16="http://schemas.microsoft.com/office/drawing/2014/chart" uri="{C3380CC4-5D6E-409C-BE32-E72D297353CC}">
              <c16:uniqueId val="{00000001-1B23-49F5-B073-AFDF793BB10E}"/>
            </c:ext>
          </c:extLst>
        </c:ser>
        <c:marker val="1"/>
        <c:axId val="136313472"/>
        <c:axId val="136319360"/>
      </c:lineChart>
      <c:catAx>
        <c:axId val="136313472"/>
        <c:scaling>
          <c:orientation val="minMax"/>
        </c:scaling>
        <c:axPos val="b"/>
        <c:tickLblPos val="nextTo"/>
        <c:crossAx val="136319360"/>
        <c:crosses val="autoZero"/>
        <c:auto val="1"/>
        <c:lblAlgn val="ctr"/>
        <c:lblOffset val="100"/>
      </c:catAx>
      <c:valAx>
        <c:axId val="136319360"/>
        <c:scaling>
          <c:orientation val="minMax"/>
        </c:scaling>
        <c:axPos val="l"/>
        <c:majorGridlines/>
        <c:numFmt formatCode="General" sourceLinked="1"/>
        <c:tickLblPos val="nextTo"/>
        <c:crossAx val="136313472"/>
        <c:crosses val="autoZero"/>
        <c:crossBetween val="between"/>
      </c:valAx>
    </c:plotArea>
    <c:legend>
      <c:legendPos val="r"/>
      <c:layout/>
    </c:legend>
    <c:plotVisOnly val="1"/>
    <c:dispBlanksAs val="gap"/>
  </c:chart>
  <c:externalData r:id="rId1"/>
  <c:extLst xmlns:c16r2="http://schemas.microsoft.com/office/drawing/2015/06/chart"/>
</c:chartSpace>
</file>

<file path=ppt/charts/chart4.xml><?xml version="1.0" encoding="utf-8"?>
<c:chartSpace xmlns:c="http://schemas.openxmlformats.org/drawingml/2006/chart" xmlns:a="http://schemas.openxmlformats.org/drawingml/2006/main" xmlns:r="http://schemas.openxmlformats.org/officeDocument/2006/relationships">
  <c:lang val="it-IT"/>
  <c:chart>
    <c:plotArea>
      <c:layout/>
      <c:lineChart>
        <c:grouping val="standard"/>
        <c:ser>
          <c:idx val="0"/>
          <c:order val="0"/>
          <c:tx>
            <c:strRef>
              <c:f>Foglio1!$A$1</c:f>
              <c:strCache>
                <c:ptCount val="1"/>
                <c:pt idx="0">
                  <c:v>5) O %</c:v>
                </c:pt>
              </c:strCache>
            </c:strRef>
          </c:tx>
          <c:marker>
            <c:symbol val="none"/>
          </c:marker>
          <c:val>
            <c:numRef>
              <c:f>Foglio1!$A$2:$A$9</c:f>
              <c:numCache>
                <c:formatCode>General</c:formatCode>
                <c:ptCount val="8"/>
                <c:pt idx="0">
                  <c:v>85.6</c:v>
                </c:pt>
                <c:pt idx="1">
                  <c:v>84.7</c:v>
                </c:pt>
                <c:pt idx="2">
                  <c:v>76</c:v>
                </c:pt>
                <c:pt idx="3">
                  <c:v>78.2</c:v>
                </c:pt>
                <c:pt idx="4">
                  <c:v>77.3</c:v>
                </c:pt>
                <c:pt idx="5">
                  <c:v>77.599999999999994</c:v>
                </c:pt>
                <c:pt idx="6">
                  <c:v>80.8</c:v>
                </c:pt>
                <c:pt idx="7">
                  <c:v>77.8</c:v>
                </c:pt>
              </c:numCache>
            </c:numRef>
          </c:val>
          <c:extLst xmlns:c16r2="http://schemas.microsoft.com/office/drawing/2015/06/chart">
            <c:ext xmlns:c16="http://schemas.microsoft.com/office/drawing/2014/chart" uri="{C3380CC4-5D6E-409C-BE32-E72D297353CC}">
              <c16:uniqueId val="{00000000-32F0-1441-AFC4-9553CB0D92E4}"/>
            </c:ext>
          </c:extLst>
        </c:ser>
        <c:ser>
          <c:idx val="1"/>
          <c:order val="1"/>
          <c:tx>
            <c:strRef>
              <c:f>Foglio1!$B$1</c:f>
              <c:strCache>
                <c:ptCount val="1"/>
                <c:pt idx="0">
                  <c:v>O % 2</c:v>
                </c:pt>
              </c:strCache>
            </c:strRef>
          </c:tx>
          <c:marker>
            <c:symbol val="none"/>
          </c:marker>
          <c:val>
            <c:numRef>
              <c:f>Foglio1!$B$2:$B$9</c:f>
              <c:numCache>
                <c:formatCode>General</c:formatCode>
                <c:ptCount val="8"/>
                <c:pt idx="0">
                  <c:v>76.2</c:v>
                </c:pt>
                <c:pt idx="1">
                  <c:v>73.400000000000006</c:v>
                </c:pt>
                <c:pt idx="2">
                  <c:v>75.7</c:v>
                </c:pt>
                <c:pt idx="3">
                  <c:v>71.2</c:v>
                </c:pt>
                <c:pt idx="4">
                  <c:v>79.3</c:v>
                </c:pt>
                <c:pt idx="5">
                  <c:v>78</c:v>
                </c:pt>
                <c:pt idx="6">
                  <c:v>76</c:v>
                </c:pt>
                <c:pt idx="7">
                  <c:v>73.599999999999994</c:v>
                </c:pt>
              </c:numCache>
            </c:numRef>
          </c:val>
          <c:extLst xmlns:c16r2="http://schemas.microsoft.com/office/drawing/2015/06/chart">
            <c:ext xmlns:c16="http://schemas.microsoft.com/office/drawing/2014/chart" uri="{C3380CC4-5D6E-409C-BE32-E72D297353CC}">
              <c16:uniqueId val="{00000001-32F0-1441-AFC4-9553CB0D92E4}"/>
            </c:ext>
          </c:extLst>
        </c:ser>
        <c:marker val="1"/>
        <c:axId val="136380800"/>
        <c:axId val="136382336"/>
      </c:lineChart>
      <c:catAx>
        <c:axId val="136380800"/>
        <c:scaling>
          <c:orientation val="minMax"/>
        </c:scaling>
        <c:axPos val="b"/>
        <c:tickLblPos val="nextTo"/>
        <c:crossAx val="136382336"/>
        <c:crosses val="autoZero"/>
        <c:auto val="1"/>
        <c:lblAlgn val="ctr"/>
        <c:lblOffset val="100"/>
      </c:catAx>
      <c:valAx>
        <c:axId val="136382336"/>
        <c:scaling>
          <c:orientation val="minMax"/>
        </c:scaling>
        <c:axPos val="l"/>
        <c:majorGridlines/>
        <c:numFmt formatCode="General" sourceLinked="1"/>
        <c:tickLblPos val="nextTo"/>
        <c:crossAx val="136380800"/>
        <c:crosses val="autoZero"/>
        <c:crossBetween val="between"/>
      </c:valAx>
    </c:plotArea>
    <c:legend>
      <c:legendPos val="r"/>
      <c:layout/>
    </c:legend>
    <c:plotVisOnly val="1"/>
    <c:dispBlanksAs val="gap"/>
  </c:chart>
  <c:externalData r:id="rId1"/>
  <c:extLst xmlns:c16r2="http://schemas.microsoft.com/office/drawing/2015/06/chart"/>
</c:chartSpace>
</file>

<file path=ppt/charts/chart5.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4.9040742878874347E-2"/>
          <c:y val="6.248719965705847E-2"/>
          <c:w val="0.76708817619283864"/>
          <c:h val="0.85985984662344717"/>
        </c:manualLayout>
      </c:layout>
      <c:lineChart>
        <c:grouping val="standard"/>
        <c:ser>
          <c:idx val="0"/>
          <c:order val="0"/>
          <c:tx>
            <c:strRef>
              <c:f>Foglio1!$A$1</c:f>
              <c:strCache>
                <c:ptCount val="1"/>
                <c:pt idx="0">
                  <c:v>8) Nitrati</c:v>
                </c:pt>
              </c:strCache>
            </c:strRef>
          </c:tx>
          <c:marker>
            <c:symbol val="none"/>
          </c:marker>
          <c:val>
            <c:numRef>
              <c:f>Foglio1!$A$2:$A$9</c:f>
              <c:numCache>
                <c:formatCode>General</c:formatCode>
                <c:ptCount val="8"/>
                <c:pt idx="0">
                  <c:v>2.5</c:v>
                </c:pt>
                <c:pt idx="1">
                  <c:v>2.7</c:v>
                </c:pt>
                <c:pt idx="2">
                  <c:v>2.8299999999999987</c:v>
                </c:pt>
                <c:pt idx="3">
                  <c:v>2.3919999999999986</c:v>
                </c:pt>
                <c:pt idx="4">
                  <c:v>2.86</c:v>
                </c:pt>
                <c:pt idx="5">
                  <c:v>2.5</c:v>
                </c:pt>
                <c:pt idx="6">
                  <c:v>2.9</c:v>
                </c:pt>
                <c:pt idx="7">
                  <c:v>2.9</c:v>
                </c:pt>
              </c:numCache>
            </c:numRef>
          </c:val>
          <c:extLst xmlns:c16r2="http://schemas.microsoft.com/office/drawing/2015/06/chart">
            <c:ext xmlns:c16="http://schemas.microsoft.com/office/drawing/2014/chart" uri="{C3380CC4-5D6E-409C-BE32-E72D297353CC}">
              <c16:uniqueId val="{00000000-0D2A-43FD-9427-876AE1FB80A7}"/>
            </c:ext>
          </c:extLst>
        </c:ser>
        <c:ser>
          <c:idx val="1"/>
          <c:order val="1"/>
          <c:tx>
            <c:strRef>
              <c:f>Foglio1!$B$1</c:f>
              <c:strCache>
                <c:ptCount val="1"/>
                <c:pt idx="0">
                  <c:v>Nitrati 2</c:v>
                </c:pt>
              </c:strCache>
            </c:strRef>
          </c:tx>
          <c:marker>
            <c:symbol val="none"/>
          </c:marker>
          <c:val>
            <c:numRef>
              <c:f>Foglio1!$B$2:$B$9</c:f>
              <c:numCache>
                <c:formatCode>General</c:formatCode>
                <c:ptCount val="8"/>
                <c:pt idx="0">
                  <c:v>0.86000000000000032</c:v>
                </c:pt>
                <c:pt idx="1">
                  <c:v>0.88</c:v>
                </c:pt>
                <c:pt idx="2">
                  <c:v>1.32</c:v>
                </c:pt>
                <c:pt idx="3">
                  <c:v>2.9</c:v>
                </c:pt>
                <c:pt idx="4">
                  <c:v>0.8</c:v>
                </c:pt>
                <c:pt idx="5">
                  <c:v>1.1000000000000001</c:v>
                </c:pt>
                <c:pt idx="6">
                  <c:v>1</c:v>
                </c:pt>
                <c:pt idx="7">
                  <c:v>0.8</c:v>
                </c:pt>
              </c:numCache>
            </c:numRef>
          </c:val>
          <c:extLst xmlns:c16r2="http://schemas.microsoft.com/office/drawing/2015/06/chart">
            <c:ext xmlns:c16="http://schemas.microsoft.com/office/drawing/2014/chart" uri="{C3380CC4-5D6E-409C-BE32-E72D297353CC}">
              <c16:uniqueId val="{00000001-0D2A-43FD-9427-876AE1FB80A7}"/>
            </c:ext>
          </c:extLst>
        </c:ser>
        <c:marker val="1"/>
        <c:axId val="136587136"/>
        <c:axId val="136588672"/>
      </c:lineChart>
      <c:catAx>
        <c:axId val="136587136"/>
        <c:scaling>
          <c:orientation val="minMax"/>
        </c:scaling>
        <c:axPos val="b"/>
        <c:tickLblPos val="nextTo"/>
        <c:crossAx val="136588672"/>
        <c:crosses val="autoZero"/>
        <c:auto val="1"/>
        <c:lblAlgn val="ctr"/>
        <c:lblOffset val="100"/>
      </c:catAx>
      <c:valAx>
        <c:axId val="136588672"/>
        <c:scaling>
          <c:orientation val="minMax"/>
        </c:scaling>
        <c:axPos val="l"/>
        <c:majorGridlines/>
        <c:numFmt formatCode="General" sourceLinked="1"/>
        <c:tickLblPos val="nextTo"/>
        <c:crossAx val="136587136"/>
        <c:crosses val="autoZero"/>
        <c:crossBetween val="between"/>
      </c:valAx>
    </c:plotArea>
    <c:legend>
      <c:legendPos val="r"/>
      <c:layout/>
    </c:legend>
    <c:plotVisOnly val="1"/>
    <c:dispBlanksAs val="gap"/>
  </c:chart>
  <c:externalData r:id="rId1"/>
  <c:extLst xmlns:c16r2="http://schemas.microsoft.com/office/drawing/2015/06/char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50F12-2758-42C4-BD6A-5EAC73047F6C}" type="datetimeFigureOut">
              <a:rPr lang="it-IT" smtClean="0"/>
              <a:pPr/>
              <a:t>27/10/2019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8E93D-491D-4EA2-9F2B-0CD93B396A21}" type="slidenum">
              <a:rPr lang="it-IT" smtClean="0"/>
              <a:pPr/>
              <a:t>‹N›</a:t>
            </a:fld>
            <a:endParaRPr lang="it-IT"/>
          </a:p>
        </p:txBody>
      </p:sp>
    </p:spTree>
    <p:extLst>
      <p:ext uri="{BB962C8B-B14F-4D97-AF65-F5344CB8AC3E}">
        <p14:creationId xmlns:p14="http://schemas.microsoft.com/office/powerpoint/2010/main" xmlns="" val="32342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68E93D-491D-4EA2-9F2B-0CD93B396A21}"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768E93D-491D-4EA2-9F2B-0CD93B396A21}"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10/27/2019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250466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22563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08563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7436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391752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247523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359112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264125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221159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404421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737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45133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243353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73016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420364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54849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403084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xmlns="" val="14195782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2A72F50-A43A-5248-8AEE-54C3409B4B98}"/>
              </a:ext>
            </a:extLst>
          </p:cNvPr>
          <p:cNvSpPr txBox="1"/>
          <p:nvPr/>
        </p:nvSpPr>
        <p:spPr>
          <a:xfrm>
            <a:off x="2896929" y="674408"/>
            <a:ext cx="7532946" cy="4524315"/>
          </a:xfrm>
          <a:prstGeom prst="rect">
            <a:avLst/>
          </a:prstGeom>
          <a:noFill/>
        </p:spPr>
        <p:txBody>
          <a:bodyPr wrap="square" rtlCol="0">
            <a:spAutoFit/>
          </a:bodyPr>
          <a:lstStyle/>
          <a:p>
            <a:pPr algn="ctr"/>
            <a:r>
              <a:rPr lang="it-IT" sz="9600" b="1" dirty="0">
                <a:solidFill>
                  <a:srgbClr val="FF0000"/>
                </a:solidFill>
              </a:rPr>
              <a:t>PROGETTO </a:t>
            </a:r>
            <a:r>
              <a:rPr lang="it-IT" sz="9600" b="1" dirty="0" smtClean="0">
                <a:solidFill>
                  <a:srgbClr val="FF0000"/>
                </a:solidFill>
              </a:rPr>
              <a:t>RIO Scuole</a:t>
            </a:r>
            <a:endParaRPr lang="it-IT" sz="9600" b="1" dirty="0">
              <a:solidFill>
                <a:srgbClr val="FF0000"/>
              </a:solidFill>
            </a:endParaRPr>
          </a:p>
          <a:p>
            <a:pPr algn="ctr"/>
            <a:r>
              <a:rPr lang="it-IT" sz="9600" b="1" dirty="0">
                <a:solidFill>
                  <a:srgbClr val="FF0000"/>
                </a:solidFill>
              </a:rPr>
              <a:t>2018-2019</a:t>
            </a:r>
          </a:p>
        </p:txBody>
      </p:sp>
      <p:sp>
        <p:nvSpPr>
          <p:cNvPr id="2" name="CasellaDiTesto 1">
            <a:extLst>
              <a:ext uri="{FF2B5EF4-FFF2-40B4-BE49-F238E27FC236}">
                <a16:creationId xmlns:a16="http://schemas.microsoft.com/office/drawing/2014/main" xmlns="" id="{87073A61-C7DB-2342-BFED-6A5EB6411F16}"/>
              </a:ext>
            </a:extLst>
          </p:cNvPr>
          <p:cNvSpPr txBox="1"/>
          <p:nvPr/>
        </p:nvSpPr>
        <p:spPr>
          <a:xfrm>
            <a:off x="814916" y="5198723"/>
            <a:ext cx="10429347" cy="461665"/>
          </a:xfrm>
          <a:prstGeom prst="rect">
            <a:avLst/>
          </a:prstGeom>
          <a:noFill/>
        </p:spPr>
        <p:txBody>
          <a:bodyPr wrap="square" rtlCol="0">
            <a:spAutoFit/>
          </a:bodyPr>
          <a:lstStyle/>
          <a:p>
            <a:pPr algn="l"/>
            <a:r>
              <a:rPr lang="it-IT" sz="2400" b="1" dirty="0">
                <a:latin typeface="Arial" panose="020B0604020202020204" pitchFamily="34" charset="0"/>
                <a:cs typeface="Arial" panose="020B0604020202020204" pitchFamily="34" charset="0"/>
              </a:rPr>
              <a:t>ISTITUTO TECNICO AGRARIO PIETRO ANTONIO STROZZI  MANTOVA</a:t>
            </a:r>
          </a:p>
        </p:txBody>
      </p:sp>
      <p:sp>
        <p:nvSpPr>
          <p:cNvPr id="5" name="CasellaDiTesto 4">
            <a:extLst>
              <a:ext uri="{FF2B5EF4-FFF2-40B4-BE49-F238E27FC236}">
                <a16:creationId xmlns:a16="http://schemas.microsoft.com/office/drawing/2014/main" xmlns="" id="{87073A61-C7DB-2342-BFED-6A5EB6411F16}"/>
              </a:ext>
            </a:extLst>
          </p:cNvPr>
          <p:cNvSpPr txBox="1"/>
          <p:nvPr/>
        </p:nvSpPr>
        <p:spPr>
          <a:xfrm>
            <a:off x="1624542" y="6208374"/>
            <a:ext cx="8076672" cy="400110"/>
          </a:xfrm>
          <a:prstGeom prst="rect">
            <a:avLst/>
          </a:prstGeom>
          <a:noFill/>
        </p:spPr>
        <p:txBody>
          <a:bodyPr wrap="square" rtlCol="0">
            <a:spAutoFit/>
          </a:bodyPr>
          <a:lstStyle/>
          <a:p>
            <a:pPr algn="l"/>
            <a:r>
              <a:rPr lang="it-IT" sz="2000" dirty="0" smtClean="0">
                <a:latin typeface="Arial" panose="020B0604020202020204" pitchFamily="34" charset="0"/>
                <a:cs typeface="Arial" panose="020B0604020202020204" pitchFamily="34" charset="0"/>
              </a:rPr>
              <a:t>Incontro chiusura Progetto   Madonna della Vittoria (MN)   29.10.2019  </a:t>
            </a:r>
            <a:endParaRPr lang="it-IT" sz="2000" dirty="0">
              <a:latin typeface="Arial" panose="020B0604020202020204" pitchFamily="34" charset="0"/>
              <a:cs typeface="Arial" panose="020B0604020202020204" pitchFamily="34" charset="0"/>
            </a:endParaRPr>
          </a:p>
        </p:txBody>
      </p:sp>
      <p:pic>
        <p:nvPicPr>
          <p:cNvPr id="7" name="Immagine 6" descr="is-strozzi-b-n.jpg"/>
          <p:cNvPicPr>
            <a:picLocks noChangeAspect="1"/>
          </p:cNvPicPr>
          <p:nvPr/>
        </p:nvPicPr>
        <p:blipFill>
          <a:blip r:embed="rId3" cstate="print"/>
          <a:stretch>
            <a:fillRect/>
          </a:stretch>
        </p:blipFill>
        <p:spPr>
          <a:xfrm>
            <a:off x="438150" y="238125"/>
            <a:ext cx="2286000" cy="1352550"/>
          </a:xfrm>
          <a:prstGeom prst="rect">
            <a:avLst/>
          </a:prstGeom>
        </p:spPr>
      </p:pic>
    </p:spTree>
    <p:extLst>
      <p:ext uri="{BB962C8B-B14F-4D97-AF65-F5344CB8AC3E}">
        <p14:creationId xmlns:p14="http://schemas.microsoft.com/office/powerpoint/2010/main" xmlns="" val="196113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F582C043-9A16-0B4E-AE30-1D2A857078A5}"/>
              </a:ext>
            </a:extLst>
          </p:cNvPr>
          <p:cNvSpPr txBox="1"/>
          <p:nvPr/>
        </p:nvSpPr>
        <p:spPr>
          <a:xfrm>
            <a:off x="256674" y="580612"/>
            <a:ext cx="11935326" cy="1938992"/>
          </a:xfrm>
          <a:prstGeom prst="rect">
            <a:avLst/>
          </a:prstGeom>
          <a:noFill/>
        </p:spPr>
        <p:txBody>
          <a:bodyPr wrap="square" rtlCol="0">
            <a:spAutoFit/>
          </a:bodyPr>
          <a:lstStyle/>
          <a:p>
            <a:pPr algn="ctr"/>
            <a:r>
              <a:rPr lang="it-IT" sz="4000" b="1" dirty="0" smtClean="0">
                <a:effectLst/>
                <a:latin typeface="Calibri" panose="020F0502020204030204" pitchFamily="34" charset="0"/>
                <a:ea typeface="Calibri" panose="020F0502020204030204" pitchFamily="34" charset="0"/>
                <a:cs typeface="Times New Roman" panose="02020603050405020304" pitchFamily="18" charset="0"/>
              </a:rPr>
              <a:t>ESCHERICHIA COLI</a:t>
            </a:r>
            <a:r>
              <a:rPr lang="it-IT" sz="4000" dirty="0">
                <a:effectLst/>
                <a:latin typeface="Calibri" panose="020F0502020204030204" pitchFamily="34" charset="0"/>
                <a:ea typeface="Calibri" panose="020F0502020204030204" pitchFamily="34" charset="0"/>
                <a:cs typeface="Times New Roman" panose="02020603050405020304" pitchFamily="18" charset="0"/>
              </a:rPr>
              <a:t> </a:t>
            </a:r>
            <a:r>
              <a:rPr lang="it-IT" sz="4000" b="1" dirty="0" smtClean="0">
                <a:latin typeface="Calibri" panose="020F0502020204030204" pitchFamily="34" charset="0"/>
                <a:ea typeface="Calibri" panose="020F0502020204030204" pitchFamily="34" charset="0"/>
                <a:cs typeface="Times New Roman" panose="02020603050405020304" pitchFamily="18" charset="0"/>
              </a:rPr>
              <a:t> e ENTEROCOCCHI</a:t>
            </a:r>
            <a:endParaRPr lang="it-IT" sz="4000" b="1" dirty="0">
              <a:latin typeface="Calibri" panose="020F0502020204030204" pitchFamily="34" charset="0"/>
              <a:ea typeface="Calibri" panose="020F0502020204030204" pitchFamily="34" charset="0"/>
              <a:cs typeface="Times New Roman" panose="02020603050405020304" pitchFamily="18" charset="0"/>
            </a:endParaRPr>
          </a:p>
          <a:p>
            <a:r>
              <a:rPr lang="it-IT" sz="40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40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8" name="Tabella 7"/>
          <p:cNvGraphicFramePr>
            <a:graphicFrameLocks noGrp="1"/>
          </p:cNvGraphicFramePr>
          <p:nvPr/>
        </p:nvGraphicFramePr>
        <p:xfrm>
          <a:off x="2752725" y="1390121"/>
          <a:ext cx="7648574" cy="4761935"/>
        </p:xfrm>
        <a:graphic>
          <a:graphicData uri="http://schemas.openxmlformats.org/drawingml/2006/table">
            <a:tbl>
              <a:tblPr/>
              <a:tblGrid>
                <a:gridCol w="1680608"/>
                <a:gridCol w="1590253"/>
                <a:gridCol w="2873297"/>
                <a:gridCol w="1504416"/>
              </a:tblGrid>
              <a:tr h="237782">
                <a:tc>
                  <a:txBody>
                    <a:bodyPr/>
                    <a:lstStyle/>
                    <a:p>
                      <a:pPr algn="l"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2000" b="1" i="0" u="none" strike="noStrike" dirty="0">
                          <a:solidFill>
                            <a:srgbClr val="000000"/>
                          </a:solidFill>
                          <a:latin typeface="Calibri"/>
                        </a:rPr>
                        <a:t>12 e 13. 03.2019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249105">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it-IT" sz="2000" b="1" i="0" u="none" strike="noStrike" dirty="0">
                          <a:solidFill>
                            <a:srgbClr val="000000"/>
                          </a:solidFill>
                          <a:latin typeface="Calibri" pitchFamily="34" charset="0"/>
                        </a:rPr>
                        <a:t>Analisi eseguite presso IS Fermi Mantova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it-IT"/>
                    </a:p>
                  </a:txBody>
                  <a:tcPr/>
                </a:tc>
              </a:tr>
              <a:tr h="237782">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it-IT" sz="11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it-IT"/>
                    </a:p>
                  </a:txBody>
                  <a:tcPr/>
                </a:tc>
              </a:tr>
              <a:tr h="237782">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gridSpan="2">
                  <a:txBody>
                    <a:bodyPr/>
                    <a:lstStyle/>
                    <a:p>
                      <a:pPr algn="ctr" fontAlgn="b"/>
                      <a:r>
                        <a:rPr lang="it-IT" sz="1400" b="1" i="0" u="none" strike="noStrike" dirty="0" smtClean="0">
                          <a:solidFill>
                            <a:schemeClr val="tx1">
                              <a:lumMod val="95000"/>
                            </a:schemeClr>
                          </a:solidFill>
                          <a:latin typeface="Calibri"/>
                        </a:rPr>
                        <a:t>Campioni</a:t>
                      </a:r>
                      <a:r>
                        <a:rPr lang="it-IT" sz="1400" b="1" i="0" u="none" strike="noStrike" baseline="0" dirty="0" smtClean="0">
                          <a:solidFill>
                            <a:schemeClr val="tx1">
                              <a:lumMod val="95000"/>
                            </a:schemeClr>
                          </a:solidFill>
                          <a:latin typeface="Calibri"/>
                        </a:rPr>
                        <a:t> prelevati  dagli studenti dell’IS Strozzi</a:t>
                      </a:r>
                      <a:endParaRPr lang="it-IT" sz="1400" b="1" i="0" u="none" strike="noStrike" dirty="0">
                        <a:solidFill>
                          <a:schemeClr val="tx1">
                            <a:lumMod val="95000"/>
                          </a:schemeClr>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it-IT" sz="1100" b="0" i="0" u="none" strike="noStrike" dirty="0">
                        <a:solidFill>
                          <a:schemeClr val="tx1">
                            <a:lumMod val="95000"/>
                          </a:schemeClr>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82">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1" i="0" u="none" strike="noStrike" dirty="0">
                          <a:solidFill>
                            <a:srgbClr val="000000"/>
                          </a:solidFill>
                          <a:latin typeface="Calibri"/>
                        </a:rPr>
                        <a:t>Strumentazione e materiale per microbiologia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it-IT"/>
                    </a:p>
                  </a:txBody>
                  <a:tcPr/>
                </a:tc>
              </a:tr>
              <a:tr h="237782">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28">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dirty="0" err="1">
                          <a:solidFill>
                            <a:srgbClr val="000000"/>
                          </a:solidFill>
                          <a:latin typeface="Calibri" pitchFamily="34" charset="0"/>
                        </a:rPr>
                        <a:t>Escherichia</a:t>
                      </a:r>
                      <a:r>
                        <a:rPr lang="it-IT" sz="1600" b="1" i="0" u="none" strike="noStrike" dirty="0">
                          <a:solidFill>
                            <a:srgbClr val="000000"/>
                          </a:solidFill>
                          <a:latin typeface="Calibri" pitchFamily="34" charset="0"/>
                        </a:rPr>
                        <a:t> coli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dirty="0">
                          <a:solidFill>
                            <a:srgbClr val="000000"/>
                          </a:solidFill>
                          <a:latin typeface="Calibri" pitchFamily="34" charset="0"/>
                        </a:rPr>
                        <a:t>Enterococchi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1789">
                <a:tc>
                  <a:txBody>
                    <a:bodyPr/>
                    <a:lstStyle/>
                    <a:p>
                      <a:pPr algn="l" fontAlgn="b"/>
                      <a:r>
                        <a:rPr lang="it-IT" sz="2000" b="1" i="0" u="none" strike="noStrike" dirty="0">
                          <a:solidFill>
                            <a:schemeClr val="tx1">
                              <a:lumMod val="95000"/>
                            </a:schemeClr>
                          </a:solidFill>
                          <a:latin typeface="Calibri"/>
                        </a:rPr>
                        <a:t>Balneabilità</a:t>
                      </a:r>
                    </a:p>
                  </a:txBody>
                  <a:tcPr marL="0" marR="0" marT="0" marB="0" anchor="b">
                    <a:lnL>
                      <a:noFill/>
                    </a:lnL>
                    <a:lnR>
                      <a:noFill/>
                    </a:lnR>
                    <a:lnT>
                      <a:noFill/>
                    </a:lnT>
                    <a:lnB>
                      <a:noFill/>
                    </a:lnB>
                  </a:tcPr>
                </a:tc>
                <a:tc>
                  <a:txBody>
                    <a:bodyPr/>
                    <a:lstStyle/>
                    <a:p>
                      <a:pPr algn="l" fontAlgn="b"/>
                      <a:r>
                        <a:rPr lang="it-IT" sz="2000" b="1" i="0" u="none" strike="noStrike" dirty="0">
                          <a:solidFill>
                            <a:schemeClr val="tx1">
                              <a:lumMod val="95000"/>
                            </a:schemeClr>
                          </a:solidFill>
                          <a:latin typeface="Calibri"/>
                        </a:rPr>
                        <a:t>Qualità</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1" u="none" strike="noStrike" dirty="0">
                          <a:solidFill>
                            <a:srgbClr val="000000"/>
                          </a:solidFill>
                          <a:latin typeface="Calibri" pitchFamily="34" charset="0"/>
                        </a:rPr>
                        <a:t>(UFC/100mL)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it-IT" sz="1600" b="1" i="1" u="none" strike="noStrike" dirty="0">
                          <a:solidFill>
                            <a:srgbClr val="000000"/>
                          </a:solidFill>
                          <a:latin typeface="Calibri" pitchFamily="34" charset="0"/>
                        </a:rPr>
                        <a:t>(UFC/100mL)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28366">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dirty="0">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7043">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7043">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7043">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Buona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7043">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solidFill>
                            <a:srgbClr val="000000"/>
                          </a:solidFill>
                          <a:latin typeface="Calibri"/>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7043">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solidFill>
                            <a:srgbClr val="000000"/>
                          </a:solidFill>
                          <a:latin typeface="Calibri"/>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7043">
                <a:tc>
                  <a:txBody>
                    <a:bodyPr/>
                    <a:lstStyle/>
                    <a:p>
                      <a:pPr algn="l" fontAlgn="b"/>
                      <a:r>
                        <a:rPr lang="it-IT" sz="1600" b="0" i="0" u="none" strike="noStrike">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000000"/>
                          </a:solidFill>
                          <a:latin typeface="Calibri"/>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28366">
                <a:tc gridSpan="2">
                  <a:txBody>
                    <a:bodyPr/>
                    <a:lstStyle/>
                    <a:p>
                      <a:pPr algn="l" fontAlgn="b"/>
                      <a:r>
                        <a:rPr lang="it-IT" sz="1600" b="0" i="0" u="none" strike="noStrike">
                          <a:solidFill>
                            <a:srgbClr val="FF0000"/>
                          </a:solidFill>
                          <a:latin typeface="Calibri"/>
                        </a:rPr>
                        <a:t>Non Balneabile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it-IT"/>
                    </a:p>
                  </a:txBody>
                  <a:tcPr/>
                </a:tc>
                <a:tc>
                  <a:txBody>
                    <a:bodyPr/>
                    <a:lstStyle/>
                    <a:p>
                      <a:pPr algn="ctr" fontAlgn="b"/>
                      <a:r>
                        <a:rPr lang="it-IT" sz="1600" b="1" i="0" u="none" strike="noStrike" dirty="0">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it-IT" sz="1600" b="1" i="0" u="none" strike="noStrike" dirty="0">
                          <a:solidFill>
                            <a:srgbClr val="FF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F582C043-9A16-0B4E-AE30-1D2A857078A5}"/>
              </a:ext>
            </a:extLst>
          </p:cNvPr>
          <p:cNvSpPr txBox="1"/>
          <p:nvPr/>
        </p:nvSpPr>
        <p:spPr>
          <a:xfrm>
            <a:off x="128338" y="890328"/>
            <a:ext cx="11935326" cy="1938992"/>
          </a:xfrm>
          <a:prstGeom prst="rect">
            <a:avLst/>
          </a:prstGeom>
          <a:noFill/>
        </p:spPr>
        <p:txBody>
          <a:bodyPr wrap="square" rtlCol="0">
            <a:spAutoFit/>
          </a:bodyPr>
          <a:lstStyle/>
          <a:p>
            <a:pPr algn="ctr"/>
            <a:r>
              <a:rPr lang="it-IT" sz="4000" b="1" dirty="0" smtClean="0">
                <a:effectLst/>
                <a:latin typeface="Calibri" panose="020F0502020204030204" pitchFamily="34" charset="0"/>
                <a:ea typeface="Calibri" panose="020F0502020204030204" pitchFamily="34" charset="0"/>
                <a:cs typeface="Times New Roman" panose="02020603050405020304" pitchFamily="18" charset="0"/>
              </a:rPr>
              <a:t>ESCHERICHIA COLI</a:t>
            </a:r>
            <a:r>
              <a:rPr lang="it-IT" sz="4000" dirty="0">
                <a:effectLst/>
                <a:latin typeface="Calibri" panose="020F0502020204030204" pitchFamily="34" charset="0"/>
                <a:ea typeface="Calibri" panose="020F0502020204030204" pitchFamily="34" charset="0"/>
                <a:cs typeface="Times New Roman" panose="02020603050405020304" pitchFamily="18" charset="0"/>
              </a:rPr>
              <a:t> </a:t>
            </a:r>
            <a:r>
              <a:rPr lang="it-IT" sz="4000" b="1" dirty="0" smtClean="0">
                <a:latin typeface="Calibri" panose="020F0502020204030204" pitchFamily="34" charset="0"/>
                <a:ea typeface="Calibri" panose="020F0502020204030204" pitchFamily="34" charset="0"/>
                <a:cs typeface="Times New Roman" panose="02020603050405020304" pitchFamily="18" charset="0"/>
              </a:rPr>
              <a:t> e ENTEROCOCCHI</a:t>
            </a:r>
            <a:endParaRPr lang="it-IT" sz="4000" b="1" dirty="0">
              <a:latin typeface="Calibri" panose="020F0502020204030204" pitchFamily="34" charset="0"/>
              <a:ea typeface="Calibri" panose="020F0502020204030204" pitchFamily="34" charset="0"/>
              <a:cs typeface="Times New Roman" panose="02020603050405020304" pitchFamily="18" charset="0"/>
            </a:endParaRPr>
          </a:p>
          <a:p>
            <a:r>
              <a:rPr lang="it-IT" sz="40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40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6" name="Tabella 5"/>
          <p:cNvGraphicFramePr>
            <a:graphicFrameLocks noGrp="1"/>
          </p:cNvGraphicFramePr>
          <p:nvPr/>
        </p:nvGraphicFramePr>
        <p:xfrm>
          <a:off x="1971675" y="1782546"/>
          <a:ext cx="8029574" cy="4792147"/>
        </p:xfrm>
        <a:graphic>
          <a:graphicData uri="http://schemas.openxmlformats.org/drawingml/2006/table">
            <a:tbl>
              <a:tblPr/>
              <a:tblGrid>
                <a:gridCol w="1575696"/>
                <a:gridCol w="1726790"/>
                <a:gridCol w="1036074"/>
                <a:gridCol w="1278904"/>
                <a:gridCol w="1197961"/>
                <a:gridCol w="1214149"/>
              </a:tblGrid>
              <a:tr h="277182">
                <a:tc>
                  <a:txBody>
                    <a:bodyPr/>
                    <a:lstStyle/>
                    <a:p>
                      <a:pPr algn="l"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it-IT" sz="2000" b="1" i="0" u="none" strike="noStrike" dirty="0">
                          <a:solidFill>
                            <a:schemeClr val="tx1">
                              <a:lumMod val="95000"/>
                            </a:schemeClr>
                          </a:solidFill>
                          <a:latin typeface="Calibri"/>
                        </a:rPr>
                        <a:t>26 e 27.04.2019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277182">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2" gridSpan="4">
                  <a:txBody>
                    <a:bodyPr/>
                    <a:lstStyle/>
                    <a:p>
                      <a:pPr algn="ctr" fontAlgn="ctr"/>
                      <a:r>
                        <a:rPr lang="it-IT" sz="2000" b="1" i="0" u="none" strike="noStrike" dirty="0">
                          <a:solidFill>
                            <a:srgbClr val="000000"/>
                          </a:solidFill>
                          <a:latin typeface="Calibri" pitchFamily="34" charset="0"/>
                        </a:rPr>
                        <a:t>Analisi eseguite presso i Laboratori di          ATS </a:t>
                      </a:r>
                      <a:r>
                        <a:rPr lang="it-IT" sz="2000" b="1" i="0" u="none" strike="noStrike" dirty="0" err="1">
                          <a:solidFill>
                            <a:srgbClr val="000000"/>
                          </a:solidFill>
                          <a:latin typeface="Calibri" pitchFamily="34" charset="0"/>
                        </a:rPr>
                        <a:t>Valpadana</a:t>
                      </a:r>
                      <a:r>
                        <a:rPr lang="it-IT" sz="2000" b="1" i="0" u="none" strike="noStrike" dirty="0">
                          <a:solidFill>
                            <a:srgbClr val="000000"/>
                          </a:solidFill>
                          <a:latin typeface="Calibri" pitchFamily="34" charset="0"/>
                        </a:rPr>
                        <a:t> Sede di Mantova </a:t>
                      </a:r>
                      <a:r>
                        <a:rPr lang="it-IT" sz="2000" b="1" i="0" u="none" strike="noStrike" dirty="0" err="1">
                          <a:solidFill>
                            <a:srgbClr val="000000"/>
                          </a:solidFill>
                          <a:latin typeface="Calibri" pitchFamily="34" charset="0"/>
                        </a:rPr>
                        <a:t>Mantova</a:t>
                      </a:r>
                      <a:endParaRPr lang="it-IT" sz="2000" b="1" i="0" u="none" strike="noStrike" dirty="0">
                        <a:solidFill>
                          <a:srgbClr val="000000"/>
                        </a:solidFill>
                        <a:latin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521101">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dirty="0">
                        <a:solidFill>
                          <a:srgbClr val="000000"/>
                        </a:solidFill>
                        <a:latin typeface="Calibri"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277182">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it-IT" sz="1200" b="1" i="0" u="none" strike="noStrike" dirty="0">
                          <a:solidFill>
                            <a:schemeClr val="tx1">
                              <a:lumMod val="95000"/>
                            </a:schemeClr>
                          </a:solidFill>
                          <a:latin typeface="Calibri"/>
                        </a:rPr>
                        <a:t>Campioni prelevati dagli studenti dello Strozzi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277182">
                <a:tc>
                  <a:txBody>
                    <a:bodyPr/>
                    <a:lstStyle/>
                    <a:p>
                      <a:pPr algn="l"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it-IT" sz="1400" b="1" i="0" u="none" strike="noStrike" dirty="0">
                          <a:solidFill>
                            <a:srgbClr val="000000"/>
                          </a:solidFill>
                          <a:latin typeface="Calibri"/>
                        </a:rPr>
                        <a:t>Strumentazione e materiale per microbiologia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91041">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59">
                <a:tc>
                  <a:txBody>
                    <a:bodyPr/>
                    <a:lstStyle/>
                    <a:p>
                      <a:pPr algn="l"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dirty="0" err="1">
                          <a:solidFill>
                            <a:srgbClr val="000000"/>
                          </a:solidFill>
                          <a:latin typeface="Century Gothic"/>
                        </a:rPr>
                        <a:t>Escherichia</a:t>
                      </a:r>
                      <a:r>
                        <a:rPr lang="it-IT" sz="1600" b="1" i="0" u="none" strike="noStrike" dirty="0">
                          <a:solidFill>
                            <a:srgbClr val="000000"/>
                          </a:solidFill>
                          <a:latin typeface="Century Gothic"/>
                        </a:rPr>
                        <a:t> coli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entury Gothic"/>
                        </a:rPr>
                        <a:t>Enterococchi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it-IT"/>
                    </a:p>
                  </a:txBody>
                  <a:tcPr/>
                </a:tc>
              </a:tr>
              <a:tr h="304900">
                <a:tc>
                  <a:txBody>
                    <a:bodyPr/>
                    <a:lstStyle/>
                    <a:p>
                      <a:pPr algn="l" fontAlgn="b"/>
                      <a:r>
                        <a:rPr lang="it-IT" sz="2000" b="1" i="0" u="none" strike="noStrike" dirty="0">
                          <a:solidFill>
                            <a:schemeClr val="tx1">
                              <a:lumMod val="95000"/>
                            </a:schemeClr>
                          </a:solidFill>
                          <a:latin typeface="Calibri"/>
                        </a:rPr>
                        <a:t>Balneabilità</a:t>
                      </a:r>
                    </a:p>
                  </a:txBody>
                  <a:tcPr marL="0" marR="0" marT="0" marB="0" anchor="b">
                    <a:lnL>
                      <a:noFill/>
                    </a:lnL>
                    <a:lnR>
                      <a:noFill/>
                    </a:lnR>
                    <a:lnT>
                      <a:noFill/>
                    </a:lnT>
                    <a:lnB>
                      <a:noFill/>
                    </a:lnB>
                  </a:tcPr>
                </a:tc>
                <a:tc>
                  <a:txBody>
                    <a:bodyPr/>
                    <a:lstStyle/>
                    <a:p>
                      <a:pPr algn="l" fontAlgn="b"/>
                      <a:r>
                        <a:rPr lang="it-IT" sz="2000" b="1" i="0" u="none" strike="noStrike" dirty="0">
                          <a:solidFill>
                            <a:schemeClr val="tx1">
                              <a:lumMod val="95000"/>
                            </a:schemeClr>
                          </a:solidFill>
                          <a:latin typeface="Calibri"/>
                        </a:rPr>
                        <a:t>Qualità</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1" u="none" strike="noStrike" dirty="0">
                          <a:solidFill>
                            <a:srgbClr val="000000"/>
                          </a:solidFill>
                          <a:latin typeface="Century Gothic"/>
                        </a:rPr>
                        <a:t>(UFC/100mL)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it-IT"/>
                    </a:p>
                  </a:txBody>
                  <a:tcPr/>
                </a:tc>
                <a:tc gridSpan="2">
                  <a:txBody>
                    <a:bodyPr/>
                    <a:lstStyle/>
                    <a:p>
                      <a:pPr algn="ctr" fontAlgn="b"/>
                      <a:r>
                        <a:rPr lang="it-IT" sz="1600" b="1" i="1" u="none" strike="noStrike" dirty="0">
                          <a:solidFill>
                            <a:srgbClr val="000000"/>
                          </a:solidFill>
                          <a:latin typeface="Century Gothic"/>
                        </a:rPr>
                        <a:t>(UFC/100mL)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it-IT"/>
                    </a:p>
                  </a:txBody>
                  <a:tcPr/>
                </a:tc>
              </a:tr>
              <a:tr h="291041">
                <a:tc>
                  <a:txBody>
                    <a:bodyPr/>
                    <a:lstStyle/>
                    <a:p>
                      <a:pPr algn="l" fontAlgn="b"/>
                      <a:r>
                        <a:rPr lang="it-IT" sz="1600" b="0" i="0" u="none" strike="noStrike" dirty="0">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solidFill>
                            <a:srgbClr val="000000"/>
                          </a:solidFill>
                          <a:latin typeface="Calibri"/>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77182">
                <a:tc>
                  <a:txBody>
                    <a:bodyPr/>
                    <a:lstStyle/>
                    <a:p>
                      <a:pPr algn="l" fontAlgn="b"/>
                      <a:r>
                        <a:rPr lang="it-IT" sz="1600" b="0" i="0" u="none" strike="noStrike" dirty="0">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solidFill>
                            <a:srgbClr val="000000"/>
                          </a:solidFill>
                          <a:latin typeface="Calibri"/>
                        </a:rPr>
                        <a:t>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77182">
                <a:tc>
                  <a:txBody>
                    <a:bodyPr/>
                    <a:lstStyle/>
                    <a:p>
                      <a:pPr algn="l" fontAlgn="b"/>
                      <a:r>
                        <a:rPr lang="it-IT" sz="1600" b="0" i="0" u="none" strike="noStrike" dirty="0">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Eccellente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solidFill>
                            <a:srgbClr val="000000"/>
                          </a:solidFill>
                          <a:latin typeface="Calibri"/>
                        </a:rPr>
                        <a:t>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57727">
                <a:tc>
                  <a:txBody>
                    <a:bodyPr/>
                    <a:lstStyle/>
                    <a:p>
                      <a:pPr algn="l" fontAlgn="b"/>
                      <a:r>
                        <a:rPr lang="it-IT" sz="1600" b="0" i="0" u="none" strike="noStrike" kern="1200" dirty="0" smtClean="0">
                          <a:solidFill>
                            <a:schemeClr val="tx1">
                              <a:lumMod val="95000"/>
                            </a:schemeClr>
                          </a:solidFill>
                          <a:latin typeface="Calibri"/>
                          <a:ea typeface="+mn-ea"/>
                          <a:cs typeface="+mn-cs"/>
                        </a:rPr>
                        <a:t>Balneabile</a:t>
                      </a:r>
                      <a:endParaRPr lang="it-IT" sz="1600" b="0" i="0" u="none" strike="noStrike" kern="1200" dirty="0">
                        <a:solidFill>
                          <a:schemeClr val="tx1">
                            <a:lumMod val="95000"/>
                          </a:schemeClr>
                        </a:solidFill>
                        <a:latin typeface="Calibri"/>
                        <a:ea typeface="+mn-ea"/>
                        <a:cs typeface="+mn-cs"/>
                      </a:endParaRP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Buona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solidFill>
                            <a:srgbClr val="000000"/>
                          </a:solidFill>
                          <a:latin typeface="Calibri"/>
                        </a:rPr>
                        <a:t>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71463">
                <a:tc>
                  <a:txBody>
                    <a:bodyPr/>
                    <a:lstStyle/>
                    <a:p>
                      <a:pPr marL="0" algn="l" defTabSz="914400" rtl="0" eaLnBrk="1" fontAlgn="b" latinLnBrk="0" hangingPunct="1"/>
                      <a:r>
                        <a:rPr lang="it-IT" sz="1600" b="0" i="0" u="none" strike="noStrike" kern="1200" dirty="0" smtClean="0">
                          <a:solidFill>
                            <a:schemeClr val="tx1">
                              <a:lumMod val="95000"/>
                            </a:schemeClr>
                          </a:solidFill>
                          <a:latin typeface="Calibri"/>
                          <a:ea typeface="+mn-ea"/>
                          <a:cs typeface="+mn-cs"/>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Buona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solidFill>
                            <a:srgbClr val="000000"/>
                          </a:solidFill>
                          <a:latin typeface="Calibri"/>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77182">
                <a:tc gridSpan="2">
                  <a:txBody>
                    <a:bodyPr/>
                    <a:lstStyle/>
                    <a:p>
                      <a:pPr algn="l" fontAlgn="b"/>
                      <a:r>
                        <a:rPr lang="it-IT" sz="1600" b="1" i="0" u="none" strike="noStrike" dirty="0">
                          <a:solidFill>
                            <a:srgbClr val="FF0000"/>
                          </a:solidFill>
                          <a:latin typeface="Calibri"/>
                        </a:rPr>
                        <a:t>Non Balneabile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gridSpan="2">
                  <a:txBody>
                    <a:bodyPr/>
                    <a:lstStyle/>
                    <a:p>
                      <a:pPr algn="ctr" fontAlgn="b"/>
                      <a:r>
                        <a:rPr lang="it-IT" sz="1600" b="1" i="0" u="none" strike="noStrike">
                          <a:solidFill>
                            <a:srgbClr val="FF0000"/>
                          </a:solidFill>
                          <a:latin typeface="Calibri"/>
                        </a:rPr>
                        <a:t>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77182">
                <a:tc gridSpan="2">
                  <a:txBody>
                    <a:bodyPr/>
                    <a:lstStyle/>
                    <a:p>
                      <a:pPr algn="l" fontAlgn="b"/>
                      <a:r>
                        <a:rPr lang="it-IT" sz="1600" b="1" i="0" u="none" strike="noStrike" dirty="0">
                          <a:solidFill>
                            <a:srgbClr val="FF0000"/>
                          </a:solidFill>
                          <a:latin typeface="Calibri"/>
                        </a:rPr>
                        <a:t>Non Balneabile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gridSpan="2">
                  <a:txBody>
                    <a:bodyPr/>
                    <a:lstStyle/>
                    <a:p>
                      <a:pPr algn="ctr" fontAlgn="b"/>
                      <a:r>
                        <a:rPr lang="it-IT" sz="1600" b="1" i="0" u="none" strike="noStrike">
                          <a:solidFill>
                            <a:srgbClr val="FF0000"/>
                          </a:solidFill>
                          <a:latin typeface="Calibri"/>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FF0000"/>
                          </a:solidFill>
                          <a:latin typeface="Calibri"/>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r h="291041">
                <a:tc>
                  <a:txBody>
                    <a:bodyPr/>
                    <a:lstStyle/>
                    <a:p>
                      <a:pPr algn="l" fontAlgn="b"/>
                      <a:r>
                        <a:rPr lang="it-IT" sz="1600" b="1" i="0" u="none" strike="noStrike" dirty="0">
                          <a:solidFill>
                            <a:schemeClr val="tx1">
                              <a:lumMod val="95000"/>
                            </a:schemeClr>
                          </a:solidFill>
                          <a:latin typeface="Calibri"/>
                        </a:rPr>
                        <a:t>Balneabile</a:t>
                      </a:r>
                    </a:p>
                  </a:txBody>
                  <a:tcPr marL="0" marR="0" marT="0" marB="0" anchor="b">
                    <a:lnL>
                      <a:noFill/>
                    </a:lnL>
                    <a:lnR>
                      <a:noFill/>
                    </a:lnR>
                    <a:lnT>
                      <a:noFill/>
                    </a:lnT>
                    <a:lnB>
                      <a:noFill/>
                    </a:lnB>
                  </a:tcPr>
                </a:tc>
                <a:tc>
                  <a:txBody>
                    <a:bodyPr/>
                    <a:lstStyle/>
                    <a:p>
                      <a:pPr algn="l" fontAlgn="b"/>
                      <a:r>
                        <a:rPr lang="it-IT" sz="1600" b="0" i="0" u="none" strike="noStrike" dirty="0">
                          <a:solidFill>
                            <a:schemeClr val="tx1">
                              <a:lumMod val="95000"/>
                            </a:schemeClr>
                          </a:solidFill>
                          <a:latin typeface="Calibri"/>
                        </a:rPr>
                        <a:t>Buona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solidFill>
                            <a:srgbClr val="000000"/>
                          </a:solidFill>
                          <a:latin typeface="Calibri"/>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c gridSpan="2">
                  <a:txBody>
                    <a:bodyPr/>
                    <a:lstStyle/>
                    <a:p>
                      <a:pPr algn="ctr" fontAlgn="b"/>
                      <a:r>
                        <a:rPr lang="it-IT" sz="1600" b="1" i="0" u="none" strike="noStrike" dirty="0">
                          <a:solidFill>
                            <a:srgbClr val="000000"/>
                          </a:solidFill>
                          <a:latin typeface="Calibri"/>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t-IT"/>
                    </a:p>
                  </a:txBody>
                  <a:tcPr/>
                </a:tc>
              </a:tr>
            </a:tbl>
          </a:graphicData>
        </a:graphic>
      </p:graphicFrame>
    </p:spTree>
    <p:extLst>
      <p:ext uri="{BB962C8B-B14F-4D97-AF65-F5344CB8AC3E}">
        <p14:creationId xmlns:p14="http://schemas.microsoft.com/office/powerpoint/2010/main" xmlns="" val="308361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F877B51F-FF93-A846-88D7-CCDD1770AC96}"/>
              </a:ext>
            </a:extLst>
          </p:cNvPr>
          <p:cNvSpPr txBox="1"/>
          <p:nvPr/>
        </p:nvSpPr>
        <p:spPr>
          <a:xfrm>
            <a:off x="5252484" y="95693"/>
            <a:ext cx="1828800" cy="1015663"/>
          </a:xfrm>
          <a:prstGeom prst="rect">
            <a:avLst/>
          </a:prstGeom>
          <a:noFill/>
        </p:spPr>
        <p:txBody>
          <a:bodyPr wrap="square" rtlCol="0">
            <a:spAutoFit/>
          </a:bodyPr>
          <a:lstStyle/>
          <a:p>
            <a:pPr algn="l"/>
            <a:r>
              <a:rPr lang="it-IT" sz="6000" b="1" dirty="0" err="1">
                <a:latin typeface="Calibri" panose="020F0502020204030204" pitchFamily="34" charset="0"/>
              </a:rPr>
              <a:t>p</a:t>
            </a:r>
            <a:r>
              <a:rPr lang="it-IT" sz="6000" b="1" dirty="0" err="1" smtClean="0">
                <a:latin typeface="Calibri" panose="020F0502020204030204" pitchFamily="34" charset="0"/>
              </a:rPr>
              <a:t>H</a:t>
            </a:r>
            <a:endParaRPr lang="it-IT" sz="6000" b="1" dirty="0">
              <a:latin typeface="Calibri" panose="020F0502020204030204" pitchFamily="34" charset="0"/>
            </a:endParaRPr>
          </a:p>
        </p:txBody>
      </p:sp>
      <p:sp>
        <p:nvSpPr>
          <p:cNvPr id="5" name="CasellaDiTesto 4">
            <a:extLst>
              <a:ext uri="{FF2B5EF4-FFF2-40B4-BE49-F238E27FC236}">
                <a16:creationId xmlns:a16="http://schemas.microsoft.com/office/drawing/2014/main" xmlns="" id="{1B609B35-B759-5241-BACA-C3C8063D1051}"/>
              </a:ext>
            </a:extLst>
          </p:cNvPr>
          <p:cNvSpPr txBox="1"/>
          <p:nvPr/>
        </p:nvSpPr>
        <p:spPr>
          <a:xfrm>
            <a:off x="229463" y="1008509"/>
            <a:ext cx="6469047" cy="707886"/>
          </a:xfrm>
          <a:prstGeom prst="rect">
            <a:avLst/>
          </a:prstGeom>
          <a:noFill/>
        </p:spPr>
        <p:txBody>
          <a:bodyPr wrap="square" rtlCol="0">
            <a:spAutoFit/>
          </a:bodyPr>
          <a:lstStyle/>
          <a:p>
            <a:r>
              <a:rPr lang="it-IT" sz="2000" dirty="0"/>
              <a:t/>
            </a:r>
            <a:br>
              <a:rPr lang="it-IT" sz="2000" dirty="0"/>
            </a:br>
            <a:endParaRPr lang="it-IT" sz="2000" dirty="0"/>
          </a:p>
        </p:txBody>
      </p:sp>
      <p:graphicFrame>
        <p:nvGraphicFramePr>
          <p:cNvPr id="6" name="Grafico 5">
            <a:extLst>
              <a:ext uri="{FF2B5EF4-FFF2-40B4-BE49-F238E27FC236}">
                <a16:creationId xmlns:a16="http://schemas.microsoft.com/office/drawing/2014/main" xmlns="" id="{DD00F119-9F1C-B349-87AB-5F822BF78831}"/>
              </a:ext>
            </a:extLst>
          </p:cNvPr>
          <p:cNvGraphicFramePr>
            <a:graphicFrameLocks/>
          </p:cNvGraphicFramePr>
          <p:nvPr>
            <p:extLst>
              <p:ext uri="{D42A27DB-BD31-4B8C-83A1-F6EECF244321}">
                <p14:modId xmlns:p14="http://schemas.microsoft.com/office/powerpoint/2010/main" xmlns="" val="646581568"/>
              </p:ext>
            </p:extLst>
          </p:nvPr>
        </p:nvGraphicFramePr>
        <p:xfrm>
          <a:off x="446466" y="1853697"/>
          <a:ext cx="6035040" cy="2861584"/>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1034321" y="4715281"/>
            <a:ext cx="4871803" cy="954107"/>
          </a:xfrm>
          <a:prstGeom prst="rect">
            <a:avLst/>
          </a:prstGeom>
          <a:noFill/>
        </p:spPr>
        <p:txBody>
          <a:bodyPr wrap="square" rtlCol="0">
            <a:spAutoFit/>
          </a:bodyPr>
          <a:lstStyle/>
          <a:p>
            <a:r>
              <a:rPr lang="it-IT" sz="1400" dirty="0"/>
              <a:t>IN QUESTO GRAFICO </a:t>
            </a:r>
            <a:r>
              <a:rPr lang="it-IT" sz="1400" dirty="0" smtClean="0"/>
              <a:t>E’ </a:t>
            </a:r>
            <a:r>
              <a:rPr lang="it-IT" sz="1400" dirty="0"/>
              <a:t>POSSIBILE NOTARE CHE NEL CORSO DELLA SECONDA SERIE DI ANALISI SI </a:t>
            </a:r>
            <a:r>
              <a:rPr lang="it-IT" sz="1400" dirty="0" smtClean="0"/>
              <a:t>E’ </a:t>
            </a:r>
            <a:r>
              <a:rPr lang="it-IT" sz="1400" dirty="0"/>
              <a:t>VERIFICATO UN pH </a:t>
            </a:r>
            <a:r>
              <a:rPr lang="it-IT" sz="1400" dirty="0" smtClean="0"/>
              <a:t>TENDENTE AL NEUTRO RISPETTO </a:t>
            </a:r>
            <a:r>
              <a:rPr lang="it-IT" sz="1400" dirty="0" smtClean="0"/>
              <a:t>ALLAPRIMA SERIE</a:t>
            </a:r>
            <a:endParaRPr lang="it-IT" sz="140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86365" y="1362452"/>
            <a:ext cx="3856204" cy="5141605"/>
          </a:xfrm>
          <a:prstGeom prst="rect">
            <a:avLst/>
          </a:prstGeom>
        </p:spPr>
      </p:pic>
    </p:spTree>
    <p:extLst>
      <p:ext uri="{BB962C8B-B14F-4D97-AF65-F5344CB8AC3E}">
        <p14:creationId xmlns:p14="http://schemas.microsoft.com/office/powerpoint/2010/main" xmlns="" val="2461720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A9945066-3222-F543-B0F6-13693985BD9E}"/>
              </a:ext>
            </a:extLst>
          </p:cNvPr>
          <p:cNvSpPr txBox="1"/>
          <p:nvPr/>
        </p:nvSpPr>
        <p:spPr>
          <a:xfrm>
            <a:off x="292395" y="1711725"/>
            <a:ext cx="11899605" cy="750975"/>
          </a:xfrm>
          <a:prstGeom prst="rect">
            <a:avLst/>
          </a:prstGeom>
          <a:noFill/>
        </p:spPr>
        <p:txBody>
          <a:bodyPr wrap="square">
            <a:spAutoFit/>
          </a:bodyPr>
          <a:lstStyle/>
          <a:p>
            <a:pPr>
              <a:lnSpc>
                <a:spcPct val="107000"/>
              </a:lnSpc>
              <a:spcAft>
                <a:spcPts val="800"/>
              </a:spcAft>
            </a:pPr>
            <a:r>
              <a:rPr lang="it-IT" sz="2000" dirty="0">
                <a:effectLst/>
                <a:latin typeface="Calibri" pitchFamily="34" charset="0"/>
                <a:ea typeface="Calibri" panose="020F0502020204030204" pitchFamily="34" charset="0"/>
                <a:cs typeface="Arial" panose="020B0604020202020204" pitchFamily="34" charset="0"/>
              </a:rPr>
              <a:t>I solidi </a:t>
            </a:r>
            <a:r>
              <a:rPr lang="it-IT" sz="2000" dirty="0" smtClean="0">
                <a:latin typeface="Calibri" pitchFamily="34" charset="0"/>
                <a:ea typeface="Calibri" panose="020F0502020204030204" pitchFamily="34" charset="0"/>
                <a:cs typeface="Arial" panose="020B0604020202020204" pitchFamily="34" charset="0"/>
              </a:rPr>
              <a:t>disciolti</a:t>
            </a:r>
            <a:r>
              <a:rPr lang="it-IT" sz="2000" dirty="0" smtClean="0">
                <a:effectLst/>
                <a:latin typeface="Calibri" pitchFamily="34" charset="0"/>
                <a:ea typeface="Calibri" panose="020F0502020204030204" pitchFamily="34" charset="0"/>
                <a:cs typeface="Arial" panose="020B0604020202020204" pitchFamily="34" charset="0"/>
              </a:rPr>
              <a:t> sono </a:t>
            </a:r>
            <a:r>
              <a:rPr lang="it-IT" sz="2000" dirty="0">
                <a:effectLst/>
                <a:latin typeface="Calibri" pitchFamily="34" charset="0"/>
                <a:ea typeface="Calibri" panose="020F0502020204030204" pitchFamily="34" charset="0"/>
                <a:cs typeface="Arial" panose="020B0604020202020204" pitchFamily="34" charset="0"/>
              </a:rPr>
              <a:t>le sostanze disciolte </a:t>
            </a:r>
            <a:r>
              <a:rPr lang="it-IT" sz="2000" dirty="0" smtClean="0">
                <a:effectLst/>
                <a:latin typeface="Calibri" pitchFamily="34" charset="0"/>
                <a:ea typeface="Calibri" panose="020F0502020204030204" pitchFamily="34" charset="0"/>
                <a:cs typeface="Arial" panose="020B0604020202020204" pitchFamily="34" charset="0"/>
              </a:rPr>
              <a:t>in </a:t>
            </a:r>
            <a:r>
              <a:rPr lang="it-IT" sz="2000" dirty="0">
                <a:effectLst/>
                <a:latin typeface="Calibri" pitchFamily="34" charset="0"/>
                <a:ea typeface="Calibri" panose="020F0502020204030204" pitchFamily="34" charset="0"/>
                <a:cs typeface="Arial" panose="020B0604020202020204" pitchFamily="34" charset="0"/>
              </a:rPr>
              <a:t>un’acqua naturale o di scarico, il contenuto di essi può variare a causa di fenomeni naturali o in seguito allo scarico di </a:t>
            </a:r>
            <a:r>
              <a:rPr lang="it-IT" sz="2000" dirty="0" smtClean="0">
                <a:effectLst/>
                <a:latin typeface="Calibri" pitchFamily="34" charset="0"/>
                <a:ea typeface="Calibri" panose="020F0502020204030204" pitchFamily="34" charset="0"/>
                <a:cs typeface="Arial" panose="020B0604020202020204" pitchFamily="34" charset="0"/>
              </a:rPr>
              <a:t>reflui.</a:t>
            </a:r>
            <a:endParaRPr lang="it-IT" sz="2000" dirty="0">
              <a:effectLst/>
              <a:latin typeface="Calibri" pitchFamily="34" charset="0"/>
              <a:ea typeface="Calibri" panose="020F050202020403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xmlns="" id="{6AAA6A21-AA48-5D41-8C4F-70878C3A618A}"/>
              </a:ext>
            </a:extLst>
          </p:cNvPr>
          <p:cNvSpPr txBox="1"/>
          <p:nvPr/>
        </p:nvSpPr>
        <p:spPr>
          <a:xfrm>
            <a:off x="1378165" y="661008"/>
            <a:ext cx="9116926" cy="830997"/>
          </a:xfrm>
          <a:prstGeom prst="rect">
            <a:avLst/>
          </a:prstGeom>
          <a:noFill/>
        </p:spPr>
        <p:txBody>
          <a:bodyPr wrap="square" rtlCol="0">
            <a:spAutoFit/>
          </a:bodyPr>
          <a:lstStyle/>
          <a:p>
            <a:pPr algn="ctr"/>
            <a:r>
              <a:rPr lang="it-IT" sz="4800" b="1" dirty="0">
                <a:effectLst/>
                <a:latin typeface="Calibri" panose="020F0502020204030204" pitchFamily="34" charset="0"/>
                <a:ea typeface="Calibri" panose="020F0502020204030204" pitchFamily="34" charset="0"/>
                <a:cs typeface="Times New Roman"/>
              </a:rPr>
              <a:t>SOLIDI </a:t>
            </a:r>
            <a:r>
              <a:rPr lang="it-IT" sz="4800" b="1" dirty="0" smtClean="0">
                <a:latin typeface="Calibri" panose="020F0502020204030204" pitchFamily="34" charset="0"/>
                <a:ea typeface="Calibri" panose="020F0502020204030204" pitchFamily="34" charset="0"/>
                <a:cs typeface="Times New Roman"/>
              </a:rPr>
              <a:t>DISCIOLTI</a:t>
            </a:r>
            <a:r>
              <a:rPr lang="it-IT" sz="4800" b="1" dirty="0" smtClean="0">
                <a:effectLst/>
                <a:latin typeface="Calibri" panose="020F0502020204030204" pitchFamily="34" charset="0"/>
                <a:ea typeface="Calibri" panose="020F0502020204030204" pitchFamily="34" charset="0"/>
                <a:cs typeface="Times New Roman"/>
              </a:rPr>
              <a:t> </a:t>
            </a:r>
            <a:endParaRPr lang="it-IT" sz="4800" b="1" dirty="0">
              <a:latin typeface="Calibri" panose="020F0502020204030204" pitchFamily="34" charset="0"/>
            </a:endParaRPr>
          </a:p>
        </p:txBody>
      </p:sp>
      <p:graphicFrame>
        <p:nvGraphicFramePr>
          <p:cNvPr id="4" name="Grafico 3">
            <a:extLst>
              <a:ext uri="{FF2B5EF4-FFF2-40B4-BE49-F238E27FC236}">
                <a16:creationId xmlns:a16="http://schemas.microsoft.com/office/drawing/2014/main" xmlns="" id="{D7AC664D-1074-0248-9094-99E1DD3AA7E8}"/>
              </a:ext>
            </a:extLst>
          </p:cNvPr>
          <p:cNvGraphicFramePr>
            <a:graphicFrameLocks/>
          </p:cNvGraphicFramePr>
          <p:nvPr>
            <p:extLst>
              <p:ext uri="{D42A27DB-BD31-4B8C-83A1-F6EECF244321}">
                <p14:modId xmlns:p14="http://schemas.microsoft.com/office/powerpoint/2010/main" xmlns="" val="3671465715"/>
              </p:ext>
            </p:extLst>
          </p:nvPr>
        </p:nvGraphicFramePr>
        <p:xfrm>
          <a:off x="278107" y="2763462"/>
          <a:ext cx="6872902" cy="3124862"/>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magine 2"/>
          <p:cNvPicPr>
            <a:picLocks noChangeAspect="1"/>
          </p:cNvPicPr>
          <p:nvPr/>
        </p:nvPicPr>
        <p:blipFill rotWithShape="1">
          <a:blip r:embed="rId4" cstate="print">
            <a:extLst>
              <a:ext uri="{28A0092B-C50C-407E-A947-70E740481C1C}">
                <a14:useLocalDpi xmlns:a14="http://schemas.microsoft.com/office/drawing/2010/main" xmlns="" val="0"/>
              </a:ext>
            </a:extLst>
          </a:blip>
          <a:srcRect l="5863" r="10097"/>
          <a:stretch/>
        </p:blipFill>
        <p:spPr>
          <a:xfrm>
            <a:off x="7272338" y="2792037"/>
            <a:ext cx="4467069" cy="2989950"/>
          </a:xfrm>
          <a:prstGeom prst="rect">
            <a:avLst/>
          </a:prstGeom>
        </p:spPr>
      </p:pic>
      <p:sp>
        <p:nvSpPr>
          <p:cNvPr id="6" name="CasellaDiTesto 5">
            <a:extLst>
              <a:ext uri="{FF2B5EF4-FFF2-40B4-BE49-F238E27FC236}">
                <a16:creationId xmlns:a16="http://schemas.microsoft.com/office/drawing/2014/main" xmlns="" id="{A9945066-3222-F543-B0F6-13693985BD9E}"/>
              </a:ext>
            </a:extLst>
          </p:cNvPr>
          <p:cNvSpPr txBox="1"/>
          <p:nvPr/>
        </p:nvSpPr>
        <p:spPr>
          <a:xfrm>
            <a:off x="292395" y="5964640"/>
            <a:ext cx="6008393" cy="685059"/>
          </a:xfrm>
          <a:prstGeom prst="rect">
            <a:avLst/>
          </a:prstGeom>
          <a:noFill/>
        </p:spPr>
        <p:txBody>
          <a:bodyPr wrap="square">
            <a:spAutoFit/>
          </a:bodyPr>
          <a:lstStyle/>
          <a:p>
            <a:pPr>
              <a:lnSpc>
                <a:spcPct val="107000"/>
              </a:lnSpc>
              <a:spcAft>
                <a:spcPts val="800"/>
              </a:spcAft>
            </a:pPr>
            <a:r>
              <a:rPr lang="it-IT" dirty="0" smtClean="0">
                <a:latin typeface="Arial" pitchFamily="34" charset="0"/>
                <a:ea typeface="Calibri" panose="020F0502020204030204" pitchFamily="34" charset="0"/>
                <a:cs typeface="Arial" pitchFamily="34" charset="0"/>
              </a:rPr>
              <a:t>Generalmente più alta la concentrazione di SD registrata in marzo: l’acqua conteneva più sali sciolti  </a:t>
            </a:r>
            <a:endParaRPr lang="it-IT" dirty="0">
              <a:effectLst/>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110097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78FE148D-07EA-F146-8008-641AB81426BB}"/>
              </a:ext>
            </a:extLst>
          </p:cNvPr>
          <p:cNvSpPr txBox="1"/>
          <p:nvPr/>
        </p:nvSpPr>
        <p:spPr>
          <a:xfrm>
            <a:off x="1231604" y="254622"/>
            <a:ext cx="10012325" cy="769441"/>
          </a:xfrm>
          <a:prstGeom prst="rect">
            <a:avLst/>
          </a:prstGeom>
          <a:noFill/>
        </p:spPr>
        <p:txBody>
          <a:bodyPr wrap="square" rtlCol="0">
            <a:spAutoFit/>
          </a:bodyPr>
          <a:lstStyle/>
          <a:p>
            <a:pPr algn="ctr"/>
            <a:r>
              <a:rPr lang="it-IT" sz="4400" b="1" dirty="0">
                <a:latin typeface="Calibri" panose="020F0502020204030204" pitchFamily="34" charset="0"/>
                <a:cs typeface="Arial" panose="020B0604020202020204" pitchFamily="34" charset="0"/>
              </a:rPr>
              <a:t>OSSIGENO DISCIOLTO </a:t>
            </a:r>
          </a:p>
        </p:txBody>
      </p:sp>
      <p:sp>
        <p:nvSpPr>
          <p:cNvPr id="5" name="CasellaDiTesto 4">
            <a:extLst>
              <a:ext uri="{FF2B5EF4-FFF2-40B4-BE49-F238E27FC236}">
                <a16:creationId xmlns:a16="http://schemas.microsoft.com/office/drawing/2014/main" xmlns="" id="{828EA37D-8D2A-3744-AD0F-E40E6A41CF9D}"/>
              </a:ext>
            </a:extLst>
          </p:cNvPr>
          <p:cNvSpPr txBox="1"/>
          <p:nvPr/>
        </p:nvSpPr>
        <p:spPr>
          <a:xfrm>
            <a:off x="655674" y="1152655"/>
            <a:ext cx="11164186" cy="1785104"/>
          </a:xfrm>
          <a:prstGeom prst="rect">
            <a:avLst/>
          </a:prstGeom>
          <a:noFill/>
        </p:spPr>
        <p:txBody>
          <a:bodyPr wrap="square" rtlCol="0">
            <a:spAutoFit/>
          </a:bodyPr>
          <a:lstStyle/>
          <a:p>
            <a:r>
              <a:rPr lang="it-IT" b="0" i="0" dirty="0">
                <a:effectLst/>
                <a:latin typeface="Arial" panose="020B0604020202020204" pitchFamily="34" charset="0"/>
                <a:cs typeface="Arial" panose="020B0604020202020204" pitchFamily="34" charset="0"/>
              </a:rPr>
              <a:t>L'ossigeno disciolto è un parametro chimico utilizzato per caratterizzare l'idoneità alla vita, per esseri viventi che utilizzano </a:t>
            </a:r>
            <a:r>
              <a:rPr lang="it-IT" b="0" i="0" dirty="0" smtClean="0">
                <a:effectLst/>
                <a:latin typeface="Arial" panose="020B0604020202020204" pitchFamily="34" charset="0"/>
                <a:cs typeface="Arial" panose="020B0604020202020204" pitchFamily="34" charset="0"/>
              </a:rPr>
              <a:t>l'ossigeno.</a:t>
            </a:r>
            <a:endParaRPr lang="it-IT" b="0" i="0" dirty="0">
              <a:effectLst/>
              <a:latin typeface="Arial" panose="020B0604020202020204" pitchFamily="34" charset="0"/>
              <a:cs typeface="Arial" panose="020B0604020202020204" pitchFamily="34" charset="0"/>
            </a:endParaRPr>
          </a:p>
          <a:p>
            <a:r>
              <a:rPr lang="it-IT" b="0" i="0" dirty="0">
                <a:effectLst/>
                <a:latin typeface="Arial" panose="020B0604020202020204" pitchFamily="34" charset="0"/>
                <a:cs typeface="Arial" panose="020B0604020202020204" pitchFamily="34" charset="0"/>
              </a:rPr>
              <a:t>La presenza di materiale organico in decomposizione derivante dagli scarichi domestici, la presenza di batteri, la liberazione di gas di digestione negli stati profondi sono tutti fattori che condizionano il deficit di ossigeno. Alcuni fattori, come l'aumento dell'attività fotosintetica delle piante acquatiche, invece, aumentano la presenza di ossigeno disciolto.</a:t>
            </a:r>
            <a:r>
              <a:rPr lang="it-IT" sz="2000" b="0" i="0" dirty="0">
                <a:effectLst/>
                <a:latin typeface="Arial" panose="020B0604020202020204" pitchFamily="34" charset="0"/>
                <a:cs typeface="Arial" panose="020B0604020202020204" pitchFamily="34" charset="0"/>
              </a:rPr>
              <a:t> </a:t>
            </a:r>
          </a:p>
        </p:txBody>
      </p:sp>
      <p:graphicFrame>
        <p:nvGraphicFramePr>
          <p:cNvPr id="6" name="Grafico 5">
            <a:extLst>
              <a:ext uri="{FF2B5EF4-FFF2-40B4-BE49-F238E27FC236}">
                <a16:creationId xmlns:a16="http://schemas.microsoft.com/office/drawing/2014/main" xmlns="" id="{36439192-93DD-A342-A879-A54ECABAC918}"/>
              </a:ext>
            </a:extLst>
          </p:cNvPr>
          <p:cNvGraphicFramePr>
            <a:graphicFrameLocks/>
          </p:cNvGraphicFramePr>
          <p:nvPr>
            <p:extLst>
              <p:ext uri="{D42A27DB-BD31-4B8C-83A1-F6EECF244321}">
                <p14:modId xmlns:p14="http://schemas.microsoft.com/office/powerpoint/2010/main" xmlns="" val="872120892"/>
              </p:ext>
            </p:extLst>
          </p:nvPr>
        </p:nvGraphicFramePr>
        <p:xfrm>
          <a:off x="2544432" y="2994981"/>
          <a:ext cx="7244142" cy="3275351"/>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p:cNvSpPr txBox="1"/>
          <p:nvPr/>
        </p:nvSpPr>
        <p:spPr>
          <a:xfrm rot="16200000" flipH="1">
            <a:off x="1930674" y="4295255"/>
            <a:ext cx="858184" cy="369332"/>
          </a:xfrm>
          <a:prstGeom prst="rect">
            <a:avLst/>
          </a:prstGeom>
          <a:noFill/>
        </p:spPr>
        <p:txBody>
          <a:bodyPr wrap="square" rtlCol="0">
            <a:spAutoFit/>
          </a:bodyPr>
          <a:lstStyle/>
          <a:p>
            <a:r>
              <a:rPr lang="it-IT" dirty="0"/>
              <a:t>m</a:t>
            </a:r>
            <a:r>
              <a:rPr lang="it-IT" dirty="0" smtClean="0"/>
              <a:t>g/L</a:t>
            </a:r>
            <a:endParaRPr lang="it-IT" dirty="0"/>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xmlns="" val="0"/>
              </a:ext>
            </a:extLst>
          </a:blip>
          <a:srcRect l="30486" t="-9135" r="27379" b="9135"/>
          <a:stretch/>
        </p:blipFill>
        <p:spPr>
          <a:xfrm>
            <a:off x="10052964" y="3370127"/>
            <a:ext cx="1502506" cy="1970741"/>
          </a:xfrm>
          <a:prstGeom prst="rect">
            <a:avLst/>
          </a:prstGeom>
        </p:spPr>
      </p:pic>
    </p:spTree>
    <p:extLst>
      <p:ext uri="{BB962C8B-B14F-4D97-AF65-F5344CB8AC3E}">
        <p14:creationId xmlns:p14="http://schemas.microsoft.com/office/powerpoint/2010/main" xmlns="" val="751772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a:extLst>
              <a:ext uri="{FF2B5EF4-FFF2-40B4-BE49-F238E27FC236}">
                <a16:creationId xmlns:a16="http://schemas.microsoft.com/office/drawing/2014/main" xmlns="" id="{608E4BEC-5985-1045-A406-964957E80835}"/>
              </a:ext>
            </a:extLst>
          </p:cNvPr>
          <p:cNvGraphicFramePr>
            <a:graphicFrameLocks/>
          </p:cNvGraphicFramePr>
          <p:nvPr>
            <p:extLst>
              <p:ext uri="{D42A27DB-BD31-4B8C-83A1-F6EECF244321}">
                <p14:modId xmlns:p14="http://schemas.microsoft.com/office/powerpoint/2010/main" xmlns="" val="628956235"/>
              </p:ext>
            </p:extLst>
          </p:nvPr>
        </p:nvGraphicFramePr>
        <p:xfrm>
          <a:off x="3412443" y="1949970"/>
          <a:ext cx="5775959"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llaDiTesto 1"/>
          <p:cNvSpPr txBox="1"/>
          <p:nvPr/>
        </p:nvSpPr>
        <p:spPr>
          <a:xfrm>
            <a:off x="2499242" y="854440"/>
            <a:ext cx="7193512" cy="523220"/>
          </a:xfrm>
          <a:prstGeom prst="rect">
            <a:avLst/>
          </a:prstGeom>
          <a:noFill/>
        </p:spPr>
        <p:txBody>
          <a:bodyPr wrap="square" rtlCol="0">
            <a:spAutoFit/>
          </a:bodyPr>
          <a:lstStyle/>
          <a:p>
            <a:pPr algn="ctr"/>
            <a:r>
              <a:rPr lang="it-IT" sz="2800" b="1" dirty="0" smtClean="0"/>
              <a:t>Ossigeno % di SATURAZIONE</a:t>
            </a:r>
            <a:endParaRPr lang="it-IT" sz="2800" b="1" dirty="0"/>
          </a:p>
        </p:txBody>
      </p:sp>
      <p:sp>
        <p:nvSpPr>
          <p:cNvPr id="3" name="CasellaDiTesto 2"/>
          <p:cNvSpPr txBox="1"/>
          <p:nvPr/>
        </p:nvSpPr>
        <p:spPr>
          <a:xfrm>
            <a:off x="1457325" y="5247114"/>
            <a:ext cx="8031004" cy="1200329"/>
          </a:xfrm>
          <a:prstGeom prst="rect">
            <a:avLst/>
          </a:prstGeom>
          <a:noFill/>
        </p:spPr>
        <p:txBody>
          <a:bodyPr wrap="square" rtlCol="0">
            <a:spAutoFit/>
          </a:bodyPr>
          <a:lstStyle/>
          <a:p>
            <a:pPr fontAlgn="b"/>
            <a:r>
              <a:rPr lang="it-IT" dirty="0" smtClean="0"/>
              <a:t>In entrambe le campagne l’ossigenazione dell’acqua è risultata inferiore al 100% di saturazione; durante </a:t>
            </a:r>
            <a:r>
              <a:rPr lang="it-IT" dirty="0"/>
              <a:t>la seconda serie di analisi si </a:t>
            </a:r>
            <a:r>
              <a:rPr lang="it-IT" dirty="0" smtClean="0"/>
              <a:t>è</a:t>
            </a:r>
            <a:r>
              <a:rPr lang="it-IT" dirty="0" smtClean="0"/>
              <a:t> avuta </a:t>
            </a:r>
            <a:r>
              <a:rPr lang="it-IT" dirty="0"/>
              <a:t>una percentuale </a:t>
            </a:r>
            <a:r>
              <a:rPr lang="it-IT" dirty="0" smtClean="0"/>
              <a:t>di ossigeno </a:t>
            </a:r>
            <a:r>
              <a:rPr lang="it-IT" dirty="0"/>
              <a:t>inferiore rispetto </a:t>
            </a:r>
            <a:r>
              <a:rPr lang="it-IT" dirty="0" smtClean="0"/>
              <a:t>alla prima serie di analisi</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8052" y="2206485"/>
            <a:ext cx="2849218" cy="1602685"/>
          </a:xfrm>
          <a:prstGeom prst="rect">
            <a:avLst/>
          </a:prstGeom>
        </p:spPr>
      </p:pic>
    </p:spTree>
    <p:extLst>
      <p:ext uri="{BB962C8B-B14F-4D97-AF65-F5344CB8AC3E}">
        <p14:creationId xmlns:p14="http://schemas.microsoft.com/office/powerpoint/2010/main" xmlns="" val="217976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764AAF4D-5956-C849-A11D-148E4120DF4B}"/>
              </a:ext>
            </a:extLst>
          </p:cNvPr>
          <p:cNvSpPr txBox="1"/>
          <p:nvPr/>
        </p:nvSpPr>
        <p:spPr>
          <a:xfrm>
            <a:off x="545583" y="213047"/>
            <a:ext cx="10880651" cy="2308324"/>
          </a:xfrm>
          <a:prstGeom prst="rect">
            <a:avLst/>
          </a:prstGeom>
          <a:noFill/>
        </p:spPr>
        <p:txBody>
          <a:bodyPr wrap="square">
            <a:spAutoFit/>
          </a:bodyPr>
          <a:lstStyle/>
          <a:p>
            <a:pPr algn="ctr">
              <a:spcAft>
                <a:spcPts val="0"/>
              </a:spcAft>
            </a:pPr>
            <a:r>
              <a:rPr lang="it-IT" sz="4400" b="1" kern="150" dirty="0">
                <a:effectLst/>
                <a:latin typeface="Calibri" panose="020F0502020204030204" pitchFamily="34" charset="0"/>
                <a:ea typeface="SimSun"/>
                <a:cs typeface="Mangal"/>
              </a:rPr>
              <a:t>CONDUCIBILITA'     </a:t>
            </a:r>
            <a:r>
              <a:rPr lang="it-IT" sz="4400" b="1" kern="150" dirty="0">
                <a:solidFill>
                  <a:srgbClr val="000099"/>
                </a:solidFill>
                <a:effectLst/>
                <a:latin typeface="Times New Roman"/>
                <a:ea typeface="SimSun"/>
                <a:cs typeface="Mangal"/>
              </a:rPr>
              <a:t>      </a:t>
            </a:r>
            <a:r>
              <a:rPr lang="it-IT" sz="1400" b="1" kern="150" dirty="0">
                <a:solidFill>
                  <a:srgbClr val="000099"/>
                </a:solidFill>
                <a:effectLst/>
                <a:latin typeface="Times New Roman"/>
                <a:ea typeface="SimSun"/>
                <a:cs typeface="Mangal"/>
              </a:rPr>
              <a:t>             </a:t>
            </a:r>
            <a:endParaRPr lang="it-IT" sz="1050" kern="150" dirty="0">
              <a:effectLst/>
              <a:latin typeface="Times New Roman"/>
              <a:ea typeface="SimSun"/>
              <a:cs typeface="Mangal"/>
            </a:endParaRPr>
          </a:p>
          <a:p>
            <a:pPr>
              <a:spcAft>
                <a:spcPts val="0"/>
              </a:spcAft>
            </a:pPr>
            <a:r>
              <a:rPr lang="it-IT" sz="2000" b="1" kern="150" dirty="0">
                <a:solidFill>
                  <a:srgbClr val="000099"/>
                </a:solidFill>
                <a:effectLst/>
                <a:latin typeface="Times New Roman"/>
                <a:ea typeface="SimSun"/>
                <a:cs typeface="Mangal"/>
              </a:rPr>
              <a:t> </a:t>
            </a:r>
            <a:endParaRPr lang="it-IT" sz="1100" kern="150" dirty="0">
              <a:effectLst/>
              <a:latin typeface="Times New Roman"/>
              <a:ea typeface="SimSun"/>
              <a:cs typeface="Mangal"/>
            </a:endParaRPr>
          </a:p>
          <a:p>
            <a:pPr>
              <a:spcAft>
                <a:spcPts val="0"/>
              </a:spcAft>
            </a:pPr>
            <a:r>
              <a:rPr lang="it-IT" sz="2000" kern="150" dirty="0">
                <a:effectLst/>
                <a:latin typeface="Arial" panose="020B0604020202020204" pitchFamily="34" charset="0"/>
                <a:ea typeface="SimSun"/>
                <a:cs typeface="Arial" panose="020B0604020202020204" pitchFamily="34" charset="0"/>
              </a:rPr>
              <a:t>La conducibilità è un buon indicatore del grado di impurità delle acqua correnti.</a:t>
            </a:r>
          </a:p>
          <a:p>
            <a:pPr>
              <a:spcAft>
                <a:spcPts val="0"/>
              </a:spcAft>
            </a:pPr>
            <a:r>
              <a:rPr lang="it-IT" sz="2000" kern="150" dirty="0" smtClean="0">
                <a:latin typeface="Arial" panose="020B0604020202020204" pitchFamily="34" charset="0"/>
                <a:ea typeface="SimSun"/>
                <a:cs typeface="Arial" panose="020B0604020202020204" pitchFamily="34" charset="0"/>
              </a:rPr>
              <a:t>V</a:t>
            </a:r>
            <a:r>
              <a:rPr lang="it-IT" sz="2000" kern="150" dirty="0" smtClean="0">
                <a:latin typeface="Arial" panose="020B0604020202020204" pitchFamily="34" charset="0"/>
                <a:ea typeface="SimSun"/>
                <a:cs typeface="Arial" panose="020B0604020202020204" pitchFamily="34" charset="0"/>
              </a:rPr>
              <a:t>alori elevati possono</a:t>
            </a:r>
            <a:r>
              <a:rPr lang="it-IT" sz="2000" kern="150" dirty="0" smtClean="0">
                <a:effectLst/>
                <a:latin typeface="Arial" panose="020B0604020202020204" pitchFamily="34" charset="0"/>
                <a:ea typeface="SimSun"/>
                <a:cs typeface="Arial" panose="020B0604020202020204" pitchFamily="34" charset="0"/>
              </a:rPr>
              <a:t> derivare da reflui di attività umane oppure da </a:t>
            </a:r>
            <a:r>
              <a:rPr lang="it-IT" sz="2000" kern="150" dirty="0">
                <a:effectLst/>
                <a:latin typeface="Arial" panose="020B0604020202020204" pitchFamily="34" charset="0"/>
                <a:ea typeface="SimSun"/>
                <a:cs typeface="Arial" panose="020B0604020202020204" pitchFamily="34" charset="0"/>
              </a:rPr>
              <a:t>materiale </a:t>
            </a:r>
            <a:r>
              <a:rPr lang="it-IT" sz="2000" kern="150" dirty="0" smtClean="0">
                <a:effectLst/>
                <a:latin typeface="Arial" panose="020B0604020202020204" pitchFamily="34" charset="0"/>
                <a:ea typeface="SimSun"/>
                <a:cs typeface="Arial" panose="020B0604020202020204" pitchFamily="34" charset="0"/>
              </a:rPr>
              <a:t>che costituisce </a:t>
            </a:r>
            <a:r>
              <a:rPr lang="it-IT" sz="2000" kern="150" dirty="0" smtClean="0">
                <a:latin typeface="Arial" panose="020B0604020202020204" pitchFamily="34" charset="0"/>
                <a:ea typeface="SimSun"/>
                <a:cs typeface="Arial" panose="020B0604020202020204" pitchFamily="34" charset="0"/>
              </a:rPr>
              <a:t>i</a:t>
            </a:r>
            <a:r>
              <a:rPr lang="it-IT" sz="2000" kern="150" dirty="0" smtClean="0">
                <a:latin typeface="Arial" panose="020B0604020202020204" pitchFamily="34" charset="0"/>
                <a:ea typeface="SimSun"/>
                <a:cs typeface="Arial" panose="020B0604020202020204" pitchFamily="34" charset="0"/>
              </a:rPr>
              <a:t>l</a:t>
            </a:r>
            <a:r>
              <a:rPr lang="it-IT" sz="2000" kern="150" dirty="0" smtClean="0">
                <a:effectLst/>
                <a:latin typeface="Arial" panose="020B0604020202020204" pitchFamily="34" charset="0"/>
                <a:ea typeface="SimSun"/>
                <a:cs typeface="Arial" panose="020B0604020202020204" pitchFamily="34" charset="0"/>
              </a:rPr>
              <a:t> </a:t>
            </a:r>
            <a:r>
              <a:rPr lang="it-IT" sz="2000" kern="150" dirty="0">
                <a:effectLst/>
                <a:latin typeface="Arial" panose="020B0604020202020204" pitchFamily="34" charset="0"/>
                <a:ea typeface="SimSun"/>
                <a:cs typeface="Arial" panose="020B0604020202020204" pitchFamily="34" charset="0"/>
              </a:rPr>
              <a:t>bacino </a:t>
            </a:r>
            <a:r>
              <a:rPr lang="it-IT" sz="2000" kern="150" dirty="0" smtClean="0">
                <a:effectLst/>
                <a:latin typeface="Arial" panose="020B0604020202020204" pitchFamily="34" charset="0"/>
                <a:ea typeface="SimSun"/>
                <a:cs typeface="Arial" panose="020B0604020202020204" pitchFamily="34" charset="0"/>
              </a:rPr>
              <a:t>idrico. Visto </a:t>
            </a:r>
            <a:r>
              <a:rPr lang="it-IT" sz="2000" kern="150" dirty="0">
                <a:effectLst/>
                <a:latin typeface="Arial" panose="020B0604020202020204" pitchFamily="34" charset="0"/>
                <a:ea typeface="SimSun"/>
                <a:cs typeface="Arial" panose="020B0604020202020204" pitchFamily="34" charset="0"/>
              </a:rPr>
              <a:t>che la </a:t>
            </a:r>
            <a:r>
              <a:rPr lang="it-IT" sz="2000" kern="150" dirty="0" smtClean="0">
                <a:effectLst/>
                <a:latin typeface="Arial" panose="020B0604020202020204" pitchFamily="34" charset="0"/>
                <a:ea typeface="SimSun"/>
                <a:cs typeface="Arial" panose="020B0604020202020204" pitchFamily="34" charset="0"/>
              </a:rPr>
              <a:t>conducibilità </a:t>
            </a:r>
            <a:r>
              <a:rPr lang="it-IT" sz="2000" kern="150" dirty="0">
                <a:effectLst/>
                <a:latin typeface="Arial" panose="020B0604020202020204" pitchFamily="34" charset="0"/>
                <a:ea typeface="SimSun"/>
                <a:cs typeface="Arial" panose="020B0604020202020204" pitchFamily="34" charset="0"/>
              </a:rPr>
              <a:t>varia sensibilmente con la temperatura, la legislazione italiana prevede che la si misuri a 20°C, per avere una temperatura di riferimento </a:t>
            </a:r>
            <a:r>
              <a:rPr lang="it-IT" sz="2000" kern="150" dirty="0" smtClean="0">
                <a:latin typeface="Arial" panose="020B0604020202020204" pitchFamily="34" charset="0"/>
                <a:ea typeface="SimSun"/>
                <a:cs typeface="Arial" panose="020B0604020202020204" pitchFamily="34" charset="0"/>
              </a:rPr>
              <a:t>comune</a:t>
            </a:r>
            <a:r>
              <a:rPr lang="it-IT" sz="2000" kern="150" dirty="0" smtClean="0">
                <a:effectLst/>
                <a:latin typeface="Arial" panose="020B0604020202020204" pitchFamily="34" charset="0"/>
                <a:ea typeface="SimSun"/>
                <a:cs typeface="Arial" panose="020B0604020202020204" pitchFamily="34" charset="0"/>
              </a:rPr>
              <a:t>.</a:t>
            </a:r>
            <a:endParaRPr lang="it-IT" sz="2000" kern="150" dirty="0">
              <a:effectLst/>
              <a:latin typeface="Arial" panose="020B0604020202020204" pitchFamily="34" charset="0"/>
              <a:ea typeface="SimSun"/>
              <a:cs typeface="Arial" panose="020B0604020202020204" pitchFamily="34" charset="0"/>
            </a:endParaRPr>
          </a:p>
        </p:txBody>
      </p:sp>
      <p:pic>
        <p:nvPicPr>
          <p:cNvPr id="2" name="Immagine 1"/>
          <p:cNvPicPr>
            <a:picLocks noChangeAspect="1"/>
          </p:cNvPicPr>
          <p:nvPr/>
        </p:nvPicPr>
        <p:blipFill>
          <a:blip r:embed="rId2" cstate="print"/>
          <a:stretch>
            <a:fillRect/>
          </a:stretch>
        </p:blipFill>
        <p:spPr>
          <a:xfrm>
            <a:off x="1521255" y="3127604"/>
            <a:ext cx="5791702" cy="3048264"/>
          </a:xfrm>
          <a:prstGeom prst="rect">
            <a:avLst/>
          </a:prstGeom>
        </p:spPr>
      </p:pic>
      <p:sp>
        <p:nvSpPr>
          <p:cNvPr id="3" name="CasellaDiTesto 2"/>
          <p:cNvSpPr txBox="1"/>
          <p:nvPr/>
        </p:nvSpPr>
        <p:spPr>
          <a:xfrm rot="16200000">
            <a:off x="864398" y="4467070"/>
            <a:ext cx="944381" cy="369332"/>
          </a:xfrm>
          <a:prstGeom prst="rect">
            <a:avLst/>
          </a:prstGeom>
          <a:noFill/>
        </p:spPr>
        <p:txBody>
          <a:bodyPr wrap="square" rtlCol="0">
            <a:spAutoFit/>
          </a:bodyPr>
          <a:lstStyle/>
          <a:p>
            <a:r>
              <a:rPr lang="it-IT" dirty="0" smtClean="0"/>
              <a:t>µS/cm</a:t>
            </a:r>
            <a:endParaRPr lang="it-IT" dirty="0"/>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xmlns="" val="0"/>
              </a:ext>
            </a:extLst>
          </a:blip>
          <a:srcRect l="-389" t="24044" r="389" b="3607"/>
          <a:stretch/>
        </p:blipFill>
        <p:spPr>
          <a:xfrm>
            <a:off x="8416808" y="2844070"/>
            <a:ext cx="2810825" cy="3615332"/>
          </a:xfrm>
          <a:prstGeom prst="rect">
            <a:avLst/>
          </a:prstGeom>
        </p:spPr>
      </p:pic>
      <p:sp>
        <p:nvSpPr>
          <p:cNvPr id="6" name="CasellaDiTesto 5">
            <a:extLst>
              <a:ext uri="{FF2B5EF4-FFF2-40B4-BE49-F238E27FC236}">
                <a16:creationId xmlns:a16="http://schemas.microsoft.com/office/drawing/2014/main" xmlns="" id="{A9945066-3222-F543-B0F6-13693985BD9E}"/>
              </a:ext>
            </a:extLst>
          </p:cNvPr>
          <p:cNvSpPr txBox="1"/>
          <p:nvPr/>
        </p:nvSpPr>
        <p:spPr>
          <a:xfrm>
            <a:off x="549579" y="5964640"/>
            <a:ext cx="7694318" cy="685059"/>
          </a:xfrm>
          <a:prstGeom prst="rect">
            <a:avLst/>
          </a:prstGeom>
          <a:noFill/>
        </p:spPr>
        <p:txBody>
          <a:bodyPr wrap="square">
            <a:spAutoFit/>
          </a:bodyPr>
          <a:lstStyle/>
          <a:p>
            <a:pPr>
              <a:lnSpc>
                <a:spcPct val="107000"/>
              </a:lnSpc>
              <a:spcAft>
                <a:spcPts val="800"/>
              </a:spcAft>
            </a:pPr>
            <a:r>
              <a:rPr lang="it-IT" dirty="0" smtClean="0">
                <a:latin typeface="Arial" pitchFamily="34" charset="0"/>
                <a:ea typeface="Calibri" panose="020F0502020204030204" pitchFamily="34" charset="0"/>
                <a:cs typeface="Arial" pitchFamily="34" charset="0"/>
              </a:rPr>
              <a:t>L’andamento della conducibilità conferma quello dei solidi disciolti: non trova spiegazione il basso valore trovato nella stazione n.7</a:t>
            </a:r>
            <a:endParaRPr lang="it-IT" dirty="0">
              <a:effectLst/>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2018039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4B2A78D7-6317-9349-A379-110A52275438}"/>
              </a:ext>
            </a:extLst>
          </p:cNvPr>
          <p:cNvSpPr txBox="1"/>
          <p:nvPr/>
        </p:nvSpPr>
        <p:spPr>
          <a:xfrm>
            <a:off x="0" y="1536441"/>
            <a:ext cx="12192000" cy="707886"/>
          </a:xfrm>
          <a:prstGeom prst="rect">
            <a:avLst/>
          </a:prstGeom>
          <a:noFill/>
        </p:spPr>
        <p:txBody>
          <a:bodyPr wrap="square" rtlCol="0" anchor="ctr">
            <a:spAutoFit/>
          </a:bodyPr>
          <a:lstStyle/>
          <a:p>
            <a:r>
              <a:rPr lang="it-IT" sz="2000" kern="150" dirty="0" smtClean="0">
                <a:latin typeface="Arial" panose="020B0604020202020204" pitchFamily="34" charset="0"/>
                <a:ea typeface="SimSun"/>
                <a:cs typeface="Arial" panose="020B0604020202020204" pitchFamily="34" charset="0"/>
              </a:rPr>
              <a:t>S</a:t>
            </a:r>
            <a:r>
              <a:rPr lang="it-IT" sz="2000" kern="150" dirty="0" smtClean="0">
                <a:effectLst/>
                <a:latin typeface="Arial" panose="020B0604020202020204" pitchFamily="34" charset="0"/>
                <a:ea typeface="SimSun"/>
                <a:cs typeface="Arial" panose="020B0604020202020204" pitchFamily="34" charset="0"/>
              </a:rPr>
              <a:t>e </a:t>
            </a:r>
            <a:r>
              <a:rPr lang="it-IT" sz="2000" kern="150" dirty="0">
                <a:effectLst/>
                <a:latin typeface="Arial" panose="020B0604020202020204" pitchFamily="34" charset="0"/>
                <a:ea typeface="SimSun"/>
                <a:cs typeface="Arial" panose="020B0604020202020204" pitchFamily="34" charset="0"/>
              </a:rPr>
              <a:t>presenti in grande </a:t>
            </a:r>
            <a:r>
              <a:rPr lang="it-IT" sz="2000" kern="150" dirty="0" smtClean="0">
                <a:latin typeface="Arial" panose="020B0604020202020204" pitchFamily="34" charset="0"/>
                <a:ea typeface="SimSun"/>
                <a:cs typeface="Arial" panose="020B0604020202020204" pitchFamily="34" charset="0"/>
              </a:rPr>
              <a:t>quantità, i nitrati </a:t>
            </a:r>
            <a:r>
              <a:rPr lang="it-IT" sz="2000" kern="150" dirty="0">
                <a:effectLst/>
                <a:latin typeface="Arial" panose="020B0604020202020204" pitchFamily="34" charset="0"/>
                <a:ea typeface="SimSun"/>
                <a:cs typeface="Arial" panose="020B0604020202020204" pitchFamily="34" charset="0"/>
              </a:rPr>
              <a:t>sono composti </a:t>
            </a:r>
            <a:r>
              <a:rPr lang="it-IT" sz="2000" kern="150" dirty="0" smtClean="0">
                <a:effectLst/>
                <a:latin typeface="Arial" panose="020B0604020202020204" pitchFamily="34" charset="0"/>
                <a:ea typeface="SimSun"/>
                <a:cs typeface="Arial" panose="020B0604020202020204" pitchFamily="34" charset="0"/>
              </a:rPr>
              <a:t>inquinanti, </a:t>
            </a:r>
            <a:r>
              <a:rPr lang="it-IT" sz="2000" kern="150" dirty="0">
                <a:effectLst/>
                <a:latin typeface="Arial" panose="020B0604020202020204" pitchFamily="34" charset="0"/>
                <a:ea typeface="SimSun"/>
                <a:cs typeface="Arial" panose="020B0604020202020204" pitchFamily="34" charset="0"/>
              </a:rPr>
              <a:t>che si trovano nelle acque del Rio, </a:t>
            </a:r>
            <a:r>
              <a:rPr lang="it-IT" sz="2000" kern="150" dirty="0" smtClean="0">
                <a:latin typeface="Arial" panose="020B0604020202020204" pitchFamily="34" charset="0"/>
                <a:ea typeface="SimSun"/>
                <a:cs typeface="Arial" panose="020B0604020202020204" pitchFamily="34" charset="0"/>
              </a:rPr>
              <a:t>probabilmente </a:t>
            </a:r>
            <a:r>
              <a:rPr lang="it-IT" sz="2000" kern="150" dirty="0" smtClean="0">
                <a:effectLst/>
                <a:latin typeface="Arial" panose="020B0604020202020204" pitchFamily="34" charset="0"/>
                <a:ea typeface="SimSun"/>
                <a:cs typeface="Arial" panose="020B0604020202020204" pitchFamily="34" charset="0"/>
              </a:rPr>
              <a:t>a </a:t>
            </a:r>
            <a:r>
              <a:rPr lang="it-IT" sz="2000" kern="150" dirty="0">
                <a:effectLst/>
                <a:latin typeface="Arial" panose="020B0604020202020204" pitchFamily="34" charset="0"/>
                <a:ea typeface="SimSun"/>
                <a:cs typeface="Arial" panose="020B0604020202020204" pitchFamily="34" charset="0"/>
              </a:rPr>
              <a:t>causa di scarichi </a:t>
            </a:r>
            <a:r>
              <a:rPr lang="it-IT" sz="2000" kern="150" dirty="0" smtClean="0">
                <a:effectLst/>
                <a:latin typeface="Arial" panose="020B0604020202020204" pitchFamily="34" charset="0"/>
                <a:ea typeface="SimSun"/>
                <a:cs typeface="Arial" panose="020B0604020202020204" pitchFamily="34" charset="0"/>
              </a:rPr>
              <a:t>abusivi.</a:t>
            </a:r>
            <a:endParaRPr lang="it-IT" sz="2000" kern="150" dirty="0">
              <a:effectLst/>
              <a:latin typeface="Arial" panose="020B0604020202020204" pitchFamily="34" charset="0"/>
              <a:ea typeface="SimSun"/>
              <a:cs typeface="Arial" panose="020B0604020202020204" pitchFamily="34" charset="0"/>
            </a:endParaRPr>
          </a:p>
        </p:txBody>
      </p:sp>
      <p:sp>
        <p:nvSpPr>
          <p:cNvPr id="2" name="CasellaDiTesto 1">
            <a:extLst>
              <a:ext uri="{FF2B5EF4-FFF2-40B4-BE49-F238E27FC236}">
                <a16:creationId xmlns:a16="http://schemas.microsoft.com/office/drawing/2014/main" xmlns="" id="{D355948A-CED8-3C46-B6B3-A1318B849447}"/>
              </a:ext>
            </a:extLst>
          </p:cNvPr>
          <p:cNvSpPr txBox="1"/>
          <p:nvPr/>
        </p:nvSpPr>
        <p:spPr>
          <a:xfrm>
            <a:off x="2497765" y="609327"/>
            <a:ext cx="7196470" cy="1754326"/>
          </a:xfrm>
          <a:prstGeom prst="rect">
            <a:avLst/>
          </a:prstGeom>
          <a:noFill/>
        </p:spPr>
        <p:txBody>
          <a:bodyPr wrap="square" rtlCol="0">
            <a:spAutoFit/>
          </a:bodyPr>
          <a:lstStyle/>
          <a:p>
            <a:pPr algn="ctr"/>
            <a:r>
              <a:rPr lang="it-IT" sz="4400" b="1" kern="150" dirty="0" smtClean="0">
                <a:effectLst/>
                <a:latin typeface="Calibri" panose="020F0502020204030204" pitchFamily="34" charset="0"/>
                <a:ea typeface="SimSun"/>
                <a:cs typeface="Lucida Sans"/>
              </a:rPr>
              <a:t>NITRATI _ NO</a:t>
            </a:r>
            <a:r>
              <a:rPr lang="it-IT" sz="4400" b="1" kern="150" baseline="-25000" dirty="0" smtClean="0">
                <a:effectLst/>
                <a:latin typeface="Calibri" panose="020F0502020204030204" pitchFamily="34" charset="0"/>
                <a:ea typeface="SimSun"/>
                <a:cs typeface="Lucida Sans"/>
              </a:rPr>
              <a:t>3</a:t>
            </a:r>
            <a:endParaRPr lang="it-IT" sz="4400" kern="150" baseline="-25000" dirty="0">
              <a:effectLst/>
              <a:latin typeface="Calibri" panose="020F0502020204030204" pitchFamily="34" charset="0"/>
              <a:ea typeface="SimSun"/>
              <a:cs typeface="Lucida Sans"/>
            </a:endParaRPr>
          </a:p>
          <a:p>
            <a:pPr algn="ctr"/>
            <a:endParaRPr lang="it-IT" sz="6000" dirty="0">
              <a:latin typeface="Calibri" panose="020F0502020204030204" pitchFamily="34" charset="0"/>
            </a:endParaRPr>
          </a:p>
        </p:txBody>
      </p:sp>
      <p:graphicFrame>
        <p:nvGraphicFramePr>
          <p:cNvPr id="6" name="Grafico 5">
            <a:extLst>
              <a:ext uri="{FF2B5EF4-FFF2-40B4-BE49-F238E27FC236}">
                <a16:creationId xmlns:a16="http://schemas.microsoft.com/office/drawing/2014/main" xmlns="" id="{4638A1F9-159E-A646-83AA-CB484D7085CE}"/>
              </a:ext>
            </a:extLst>
          </p:cNvPr>
          <p:cNvGraphicFramePr>
            <a:graphicFrameLocks/>
          </p:cNvGraphicFramePr>
          <p:nvPr>
            <p:extLst>
              <p:ext uri="{D42A27DB-BD31-4B8C-83A1-F6EECF244321}">
                <p14:modId xmlns:p14="http://schemas.microsoft.com/office/powerpoint/2010/main" xmlns="" val="3231975222"/>
              </p:ext>
            </p:extLst>
          </p:nvPr>
        </p:nvGraphicFramePr>
        <p:xfrm>
          <a:off x="1136216" y="2466437"/>
          <a:ext cx="6355491" cy="3251866"/>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p:cNvSpPr txBox="1"/>
          <p:nvPr/>
        </p:nvSpPr>
        <p:spPr>
          <a:xfrm rot="16200000">
            <a:off x="490283" y="4107729"/>
            <a:ext cx="979684" cy="369332"/>
          </a:xfrm>
          <a:prstGeom prst="rect">
            <a:avLst/>
          </a:prstGeom>
          <a:noFill/>
        </p:spPr>
        <p:txBody>
          <a:bodyPr wrap="square" rtlCol="0">
            <a:spAutoFit/>
          </a:bodyPr>
          <a:lstStyle/>
          <a:p>
            <a:r>
              <a:rPr lang="it-IT" dirty="0"/>
              <a:t>m</a:t>
            </a:r>
            <a:r>
              <a:rPr lang="it-IT" dirty="0" smtClean="0"/>
              <a:t>g/L</a:t>
            </a:r>
            <a:endParaRPr lang="it-IT"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84584" y="2527809"/>
            <a:ext cx="2910271" cy="3880361"/>
          </a:xfrm>
          <a:prstGeom prst="rect">
            <a:avLst/>
          </a:prstGeom>
        </p:spPr>
      </p:pic>
      <p:sp>
        <p:nvSpPr>
          <p:cNvPr id="7" name="CasellaDiTesto 6">
            <a:extLst>
              <a:ext uri="{FF2B5EF4-FFF2-40B4-BE49-F238E27FC236}">
                <a16:creationId xmlns:a16="http://schemas.microsoft.com/office/drawing/2014/main" xmlns="" id="{4B2A78D7-6317-9349-A379-110A52275438}"/>
              </a:ext>
            </a:extLst>
          </p:cNvPr>
          <p:cNvSpPr txBox="1"/>
          <p:nvPr/>
        </p:nvSpPr>
        <p:spPr>
          <a:xfrm>
            <a:off x="195263" y="5749765"/>
            <a:ext cx="7148512" cy="1015663"/>
          </a:xfrm>
          <a:prstGeom prst="rect">
            <a:avLst/>
          </a:prstGeom>
          <a:noFill/>
        </p:spPr>
        <p:txBody>
          <a:bodyPr wrap="square" rtlCol="0" anchor="ctr">
            <a:spAutoFit/>
          </a:bodyPr>
          <a:lstStyle/>
          <a:p>
            <a:r>
              <a:rPr lang="it-IT" sz="2000" kern="150" dirty="0" smtClean="0">
                <a:effectLst/>
                <a:latin typeface="Arial" panose="020B0604020202020204" pitchFamily="34" charset="0"/>
                <a:ea typeface="SimSun"/>
                <a:cs typeface="Arial" panose="020B0604020202020204" pitchFamily="34" charset="0"/>
              </a:rPr>
              <a:t>Le concentrazioni rispettano l’andamento stagionale,. </a:t>
            </a:r>
            <a:br>
              <a:rPr lang="it-IT" sz="2000" kern="150" dirty="0" smtClean="0">
                <a:effectLst/>
                <a:latin typeface="Arial" panose="020B0604020202020204" pitchFamily="34" charset="0"/>
                <a:ea typeface="SimSun"/>
                <a:cs typeface="Arial" panose="020B0604020202020204" pitchFamily="34" charset="0"/>
              </a:rPr>
            </a:br>
            <a:r>
              <a:rPr lang="it-IT" sz="2000" kern="150" dirty="0" smtClean="0">
                <a:latin typeface="Arial" panose="020B0604020202020204" pitchFamily="34" charset="0"/>
                <a:ea typeface="SimSun"/>
                <a:cs typeface="Arial" panose="020B0604020202020204" pitchFamily="34" charset="0"/>
              </a:rPr>
              <a:t>s</a:t>
            </a:r>
            <a:r>
              <a:rPr lang="it-IT" sz="2000" kern="150" dirty="0" smtClean="0">
                <a:effectLst/>
                <a:latin typeface="Arial" panose="020B0604020202020204" pitchFamily="34" charset="0"/>
                <a:ea typeface="SimSun"/>
                <a:cs typeface="Arial" panose="020B0604020202020204" pitchFamily="34" charset="0"/>
              </a:rPr>
              <a:t>ono </a:t>
            </a:r>
            <a:r>
              <a:rPr lang="it-IT" sz="2000" kern="150" dirty="0" smtClean="0">
                <a:latin typeface="Arial" panose="020B0604020202020204" pitchFamily="34" charset="0"/>
                <a:ea typeface="SimSun"/>
                <a:cs typeface="Arial" panose="020B0604020202020204" pitchFamily="34" charset="0"/>
              </a:rPr>
              <a:t>p</a:t>
            </a:r>
            <a:r>
              <a:rPr lang="it-IT" sz="2000" kern="150" dirty="0" smtClean="0">
                <a:effectLst/>
                <a:latin typeface="Arial" panose="020B0604020202020204" pitchFamily="34" charset="0"/>
                <a:ea typeface="SimSun"/>
                <a:cs typeface="Arial" panose="020B0604020202020204" pitchFamily="34" charset="0"/>
              </a:rPr>
              <a:t>iù alte in marzo per le concimazioni </a:t>
            </a:r>
          </a:p>
          <a:p>
            <a:r>
              <a:rPr lang="it-IT" sz="2000" kern="150" dirty="0" smtClean="0">
                <a:effectLst/>
                <a:latin typeface="Arial" panose="020B0604020202020204" pitchFamily="34" charset="0"/>
                <a:ea typeface="SimSun"/>
                <a:cs typeface="Arial" panose="020B0604020202020204" pitchFamily="34" charset="0"/>
              </a:rPr>
              <a:t>Da indagare il picco di aprile nella stazione n.4  </a:t>
            </a:r>
            <a:endParaRPr lang="it-IT" sz="2000" kern="150" dirty="0">
              <a:effectLst/>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xmlns="" val="252360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27835" y="284442"/>
            <a:ext cx="2736330" cy="989477"/>
          </a:xfrm>
        </p:spPr>
        <p:txBody>
          <a:bodyPr/>
          <a:lstStyle/>
          <a:p>
            <a:pPr algn="ctr"/>
            <a:r>
              <a:rPr lang="it-IT" b="1" dirty="0" err="1" smtClean="0"/>
              <a:t>fosfati_P</a:t>
            </a:r>
            <a:endParaRPr lang="it-IT" b="1" dirty="0"/>
          </a:p>
        </p:txBody>
      </p:sp>
      <p:pic>
        <p:nvPicPr>
          <p:cNvPr id="6" name="Immagine 5"/>
          <p:cNvPicPr>
            <a:picLocks noChangeAspect="1"/>
          </p:cNvPicPr>
          <p:nvPr/>
        </p:nvPicPr>
        <p:blipFill>
          <a:blip r:embed="rId2" cstate="print"/>
          <a:stretch>
            <a:fillRect/>
          </a:stretch>
        </p:blipFill>
        <p:spPr>
          <a:xfrm>
            <a:off x="463270" y="2490735"/>
            <a:ext cx="5547005" cy="2988688"/>
          </a:xfrm>
          <a:prstGeom prst="rect">
            <a:avLst/>
          </a:prstGeom>
        </p:spPr>
      </p:pic>
      <p:sp>
        <p:nvSpPr>
          <p:cNvPr id="3" name="CasellaDiTesto 2"/>
          <p:cNvSpPr txBox="1"/>
          <p:nvPr/>
        </p:nvSpPr>
        <p:spPr>
          <a:xfrm>
            <a:off x="1393762" y="1273919"/>
            <a:ext cx="9144000" cy="923330"/>
          </a:xfrm>
          <a:prstGeom prst="rect">
            <a:avLst/>
          </a:prstGeom>
          <a:noFill/>
        </p:spPr>
        <p:txBody>
          <a:bodyPr wrap="square" rtlCol="0">
            <a:spAutoFit/>
          </a:bodyPr>
          <a:lstStyle/>
          <a:p>
            <a:r>
              <a:rPr lang="it-IT" b="1" dirty="0" smtClean="0"/>
              <a:t>Il Fosforo è un elemento essenziale per la vita. Per le piante è un nutriente per la crescita. È rapidamente assunto dalle alghe e dalle piante acquatiche; un eccesso provoca il processo di eutrofizzazione</a:t>
            </a:r>
            <a:r>
              <a:rPr lang="it-IT" dirty="0" smtClean="0"/>
              <a:t>. </a:t>
            </a:r>
            <a:endParaRPr lang="it-IT" dirty="0"/>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xmlns="" val="0"/>
              </a:ext>
            </a:extLst>
          </a:blip>
          <a:srcRect l="20024" r="10951"/>
          <a:stretch/>
        </p:blipFill>
        <p:spPr>
          <a:xfrm>
            <a:off x="6880485" y="2563444"/>
            <a:ext cx="4616970" cy="3762531"/>
          </a:xfrm>
          <a:prstGeom prst="rect">
            <a:avLst/>
          </a:prstGeom>
        </p:spPr>
      </p:pic>
      <p:sp>
        <p:nvSpPr>
          <p:cNvPr id="7" name="CasellaDiTesto 6">
            <a:extLst>
              <a:ext uri="{FF2B5EF4-FFF2-40B4-BE49-F238E27FC236}">
                <a16:creationId xmlns:a16="http://schemas.microsoft.com/office/drawing/2014/main" xmlns="" id="{4B2A78D7-6317-9349-A379-110A52275438}"/>
              </a:ext>
            </a:extLst>
          </p:cNvPr>
          <p:cNvSpPr txBox="1"/>
          <p:nvPr/>
        </p:nvSpPr>
        <p:spPr>
          <a:xfrm>
            <a:off x="400050" y="6150114"/>
            <a:ext cx="5486400" cy="707886"/>
          </a:xfrm>
          <a:prstGeom prst="rect">
            <a:avLst/>
          </a:prstGeom>
          <a:noFill/>
        </p:spPr>
        <p:txBody>
          <a:bodyPr wrap="square" rtlCol="0" anchor="ctr">
            <a:spAutoFit/>
          </a:bodyPr>
          <a:lstStyle/>
          <a:p>
            <a:r>
              <a:rPr lang="it-IT" sz="2000" kern="150" dirty="0" smtClean="0">
                <a:effectLst/>
                <a:latin typeface="Arial" panose="020B0604020202020204" pitchFamily="34" charset="0"/>
                <a:ea typeface="SimSun"/>
                <a:cs typeface="Arial" panose="020B0604020202020204" pitchFamily="34" charset="0"/>
              </a:rPr>
              <a:t>Molto basse le concentrazioni di Fosfati Totali per entrambe le campagne di indagine</a:t>
            </a:r>
            <a:endParaRPr lang="it-IT" sz="2000" kern="150" dirty="0">
              <a:effectLst/>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xmlns="" val="1426280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9F6D88ED-6BC5-4743-8933-A33D7964B1C9}"/>
              </a:ext>
            </a:extLst>
          </p:cNvPr>
          <p:cNvSpPr txBox="1"/>
          <p:nvPr/>
        </p:nvSpPr>
        <p:spPr>
          <a:xfrm>
            <a:off x="5181600" y="2514600"/>
            <a:ext cx="1828800" cy="1828800"/>
          </a:xfrm>
          <a:prstGeom prst="rect">
            <a:avLst/>
          </a:prstGeom>
          <a:noFill/>
        </p:spPr>
        <p:txBody>
          <a:bodyPr wrap="square" rtlCol="0">
            <a:spAutoFit/>
          </a:bodyPr>
          <a:lstStyle/>
          <a:p>
            <a:pPr algn="l"/>
            <a:endParaRPr lang="it-IT"/>
          </a:p>
        </p:txBody>
      </p:sp>
      <p:sp>
        <p:nvSpPr>
          <p:cNvPr id="6" name="CasellaDiTesto 5">
            <a:extLst>
              <a:ext uri="{FF2B5EF4-FFF2-40B4-BE49-F238E27FC236}">
                <a16:creationId xmlns:a16="http://schemas.microsoft.com/office/drawing/2014/main" xmlns="" id="{73FBA038-A618-0B4C-9FDD-1B022DA40571}"/>
              </a:ext>
            </a:extLst>
          </p:cNvPr>
          <p:cNvSpPr txBox="1"/>
          <p:nvPr/>
        </p:nvSpPr>
        <p:spPr>
          <a:xfrm>
            <a:off x="3151667" y="877186"/>
            <a:ext cx="4059865" cy="3466214"/>
          </a:xfrm>
          <a:prstGeom prst="rect">
            <a:avLst/>
          </a:prstGeom>
          <a:noFill/>
        </p:spPr>
        <p:txBody>
          <a:bodyPr wrap="square" rtlCol="0">
            <a:spAutoFit/>
          </a:bodyPr>
          <a:lstStyle/>
          <a:p>
            <a:pPr algn="l"/>
            <a:endParaRPr lang="it-IT"/>
          </a:p>
        </p:txBody>
      </p:sp>
      <p:graphicFrame>
        <p:nvGraphicFramePr>
          <p:cNvPr id="8" name="Tabella 7">
            <a:extLst>
              <a:ext uri="{FF2B5EF4-FFF2-40B4-BE49-F238E27FC236}">
                <a16:creationId xmlns:a16="http://schemas.microsoft.com/office/drawing/2014/main" xmlns="" id="{2059E015-7582-9B4A-AF68-262CBD3102FE}"/>
              </a:ext>
            </a:extLst>
          </p:cNvPr>
          <p:cNvGraphicFramePr/>
          <p:nvPr>
            <p:extLst>
              <p:ext uri="{D42A27DB-BD31-4B8C-83A1-F6EECF244321}">
                <p14:modId xmlns:p14="http://schemas.microsoft.com/office/powerpoint/2010/main" xmlns="" val="490951845"/>
              </p:ext>
            </p:extLst>
          </p:nvPr>
        </p:nvGraphicFramePr>
        <p:xfrm>
          <a:off x="3765966" y="1056770"/>
          <a:ext cx="8081603" cy="5595227"/>
        </p:xfrm>
        <a:graphic>
          <a:graphicData uri="http://schemas.openxmlformats.org/drawingml/2006/table">
            <a:tbl>
              <a:tblPr>
                <a:tableStyleId>{5C22544A-7EE6-4342-B048-85BDC9FD1C3A}</a:tableStyleId>
              </a:tblPr>
              <a:tblGrid>
                <a:gridCol w="1525375">
                  <a:extLst>
                    <a:ext uri="{9D8B030D-6E8A-4147-A177-3AD203B41FA5}">
                      <a16:colId xmlns:a16="http://schemas.microsoft.com/office/drawing/2014/main" xmlns="" val="3615253471"/>
                    </a:ext>
                  </a:extLst>
                </a:gridCol>
                <a:gridCol w="836138">
                  <a:extLst>
                    <a:ext uri="{9D8B030D-6E8A-4147-A177-3AD203B41FA5}">
                      <a16:colId xmlns:a16="http://schemas.microsoft.com/office/drawing/2014/main" xmlns="" val="1935569066"/>
                    </a:ext>
                  </a:extLst>
                </a:gridCol>
                <a:gridCol w="873796">
                  <a:extLst>
                    <a:ext uri="{9D8B030D-6E8A-4147-A177-3AD203B41FA5}">
                      <a16:colId xmlns:a16="http://schemas.microsoft.com/office/drawing/2014/main" xmlns="" val="445674414"/>
                    </a:ext>
                  </a:extLst>
                </a:gridCol>
                <a:gridCol w="881333">
                  <a:extLst>
                    <a:ext uri="{9D8B030D-6E8A-4147-A177-3AD203B41FA5}">
                      <a16:colId xmlns:a16="http://schemas.microsoft.com/office/drawing/2014/main" xmlns="" val="3047005209"/>
                    </a:ext>
                  </a:extLst>
                </a:gridCol>
                <a:gridCol w="971727">
                  <a:extLst>
                    <a:ext uri="{9D8B030D-6E8A-4147-A177-3AD203B41FA5}">
                      <a16:colId xmlns:a16="http://schemas.microsoft.com/office/drawing/2014/main" xmlns="" val="1377707279"/>
                    </a:ext>
                  </a:extLst>
                </a:gridCol>
                <a:gridCol w="790943">
                  <a:extLst>
                    <a:ext uri="{9D8B030D-6E8A-4147-A177-3AD203B41FA5}">
                      <a16:colId xmlns:a16="http://schemas.microsoft.com/office/drawing/2014/main" xmlns="" val="1897490903"/>
                    </a:ext>
                  </a:extLst>
                </a:gridCol>
                <a:gridCol w="530012">
                  <a:extLst>
                    <a:ext uri="{9D8B030D-6E8A-4147-A177-3AD203B41FA5}">
                      <a16:colId xmlns:a16="http://schemas.microsoft.com/office/drawing/2014/main" xmlns="" val="2595180592"/>
                    </a:ext>
                  </a:extLst>
                </a:gridCol>
                <a:gridCol w="813538">
                  <a:extLst>
                    <a:ext uri="{9D8B030D-6E8A-4147-A177-3AD203B41FA5}">
                      <a16:colId xmlns:a16="http://schemas.microsoft.com/office/drawing/2014/main" xmlns="" val="3086437805"/>
                    </a:ext>
                  </a:extLst>
                </a:gridCol>
                <a:gridCol w="858741">
                  <a:extLst>
                    <a:ext uri="{9D8B030D-6E8A-4147-A177-3AD203B41FA5}">
                      <a16:colId xmlns:a16="http://schemas.microsoft.com/office/drawing/2014/main" xmlns="" val="2598090214"/>
                    </a:ext>
                  </a:extLst>
                </a:gridCol>
              </a:tblGrid>
              <a:tr h="386268">
                <a:tc>
                  <a:txBody>
                    <a:bodyPr/>
                    <a:lstStyle/>
                    <a:p>
                      <a:pPr algn="l" fontAlgn="b"/>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1</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2</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3</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4</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5</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6</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7</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Rio 8</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1350170879"/>
                  </a:ext>
                </a:extLst>
              </a:tr>
              <a:tr h="262765">
                <a:tc>
                  <a:txBody>
                    <a:bodyPr/>
                    <a:lstStyle/>
                    <a:p>
                      <a:pPr algn="l" fontAlgn="b"/>
                      <a:r>
                        <a:rPr lang="it-IT" sz="1500" u="none" strike="noStrike" dirty="0">
                          <a:effectLst/>
                        </a:rPr>
                        <a:t>1) </a:t>
                      </a:r>
                      <a:r>
                        <a:rPr lang="it-IT" sz="1500" u="none" strike="noStrike" dirty="0" err="1">
                          <a:effectLst/>
                        </a:rPr>
                        <a:t>Temp</a:t>
                      </a:r>
                      <a:r>
                        <a:rPr lang="it-IT" sz="1500" u="none" strike="noStrike" dirty="0">
                          <a:effectLst/>
                        </a:rPr>
                        <a:t>  °C</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11,1</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10,85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11,17</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10,85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11,25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11,35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11,56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11,43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583810734"/>
                  </a:ext>
                </a:extLst>
              </a:tr>
              <a:tr h="262765">
                <a:tc>
                  <a:txBody>
                    <a:bodyPr/>
                    <a:lstStyle/>
                    <a:p>
                      <a:pPr algn="l" fontAlgn="b"/>
                      <a:r>
                        <a:rPr lang="it-IT" sz="1500" u="none" strike="noStrike">
                          <a:effectLst/>
                        </a:rPr>
                        <a:t>Temp 2 °C</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smtClean="0">
                          <a:effectLst/>
                        </a:rPr>
                        <a:t>16,00</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15,87</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16,12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15,86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15,81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15,83</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15,85</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15,9</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3157184830"/>
                  </a:ext>
                </a:extLst>
              </a:tr>
              <a:tr h="262765">
                <a:tc>
                  <a:txBody>
                    <a:bodyPr/>
                    <a:lstStyle/>
                    <a:p>
                      <a:pPr algn="l" fontAlgn="b"/>
                      <a:r>
                        <a:rPr lang="it-IT" sz="1500" u="none" strike="noStrike" dirty="0">
                          <a:effectLst/>
                        </a:rPr>
                        <a:t>2) pH</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8,11</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8,32</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8,29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8,33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8,31</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8,29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8,24</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536175570"/>
                  </a:ext>
                </a:extLst>
              </a:tr>
              <a:tr h="262765">
                <a:tc>
                  <a:txBody>
                    <a:bodyPr/>
                    <a:lstStyle/>
                    <a:p>
                      <a:pPr algn="l" fontAlgn="b"/>
                      <a:r>
                        <a:rPr lang="it-IT" sz="1500" u="none" strike="noStrike">
                          <a:effectLst/>
                        </a:rPr>
                        <a:t>pH 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7,69</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7,71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7,74</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7,71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7,77</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7,77</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7,76</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7,74</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2679648340"/>
                  </a:ext>
                </a:extLst>
              </a:tr>
              <a:tr h="262765">
                <a:tc>
                  <a:txBody>
                    <a:bodyPr/>
                    <a:lstStyle/>
                    <a:p>
                      <a:pPr algn="l" fontAlgn="b"/>
                      <a:r>
                        <a:rPr lang="it-IT" sz="1500" u="none" strike="noStrike" dirty="0" smtClean="0">
                          <a:effectLst/>
                        </a:rPr>
                        <a:t>3) Solidi Disc.</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280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290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290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280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280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280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290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290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1149222508"/>
                  </a:ext>
                </a:extLst>
              </a:tr>
              <a:tr h="262765">
                <a:tc>
                  <a:txBody>
                    <a:bodyPr/>
                    <a:lstStyle/>
                    <a:p>
                      <a:pPr algn="l" fontAlgn="b"/>
                      <a:r>
                        <a:rPr lang="it-IT" sz="1500" u="none" strike="noStrike" dirty="0">
                          <a:effectLst/>
                        </a:rPr>
                        <a:t>Solidi </a:t>
                      </a:r>
                      <a:r>
                        <a:rPr lang="it-IT" sz="1500" u="none" strike="noStrike" dirty="0" smtClean="0">
                          <a:effectLst/>
                        </a:rPr>
                        <a:t>Disc. S2</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280</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272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266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271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272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269</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270</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270</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1700640094"/>
                  </a:ext>
                </a:extLst>
              </a:tr>
              <a:tr h="416004">
                <a:tc>
                  <a:txBody>
                    <a:bodyPr/>
                    <a:lstStyle/>
                    <a:p>
                      <a:pPr algn="l" fontAlgn="b"/>
                      <a:r>
                        <a:rPr lang="it-IT" sz="1500" u="none" strike="noStrike" dirty="0">
                          <a:effectLst/>
                        </a:rPr>
                        <a:t>4) O disciolto</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9,39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9,35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8,32</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8,26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8,48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8,78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8,54</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2505877846"/>
                  </a:ext>
                </a:extLst>
              </a:tr>
              <a:tr h="262765">
                <a:tc>
                  <a:txBody>
                    <a:bodyPr/>
                    <a:lstStyle/>
                    <a:p>
                      <a:pPr algn="l" fontAlgn="b"/>
                      <a:r>
                        <a:rPr lang="it-IT" sz="1500" u="none" strike="noStrike">
                          <a:effectLst/>
                        </a:rPr>
                        <a:t>O disciolto 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7,41</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7,17</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7,32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6,95</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7,74</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7,62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7,4</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7,18</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192010798"/>
                  </a:ext>
                </a:extLst>
              </a:tr>
              <a:tr h="327695">
                <a:tc>
                  <a:txBody>
                    <a:bodyPr/>
                    <a:lstStyle/>
                    <a:p>
                      <a:pPr algn="l" fontAlgn="b"/>
                      <a:r>
                        <a:rPr lang="it-IT" sz="1500" u="none" strike="noStrike" dirty="0">
                          <a:effectLst/>
                        </a:rPr>
                        <a:t>5) O %</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85,6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84,7</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76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78,2</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77,3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77,6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80,8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77,8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2350728262"/>
                  </a:ext>
                </a:extLst>
              </a:tr>
              <a:tr h="383880">
                <a:tc>
                  <a:txBody>
                    <a:bodyPr/>
                    <a:lstStyle/>
                    <a:p>
                      <a:pPr algn="l" fontAlgn="b"/>
                      <a:r>
                        <a:rPr lang="it-IT" sz="1500" u="none" strike="noStrike" dirty="0">
                          <a:effectLst/>
                        </a:rPr>
                        <a:t>O % 2</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76,2</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73,4</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75,7</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71,2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79,3</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78</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73,6</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4165008991"/>
                  </a:ext>
                </a:extLst>
              </a:tr>
              <a:tr h="262765">
                <a:tc>
                  <a:txBody>
                    <a:bodyPr/>
                    <a:lstStyle/>
                    <a:p>
                      <a:pPr algn="l" fontAlgn="b"/>
                      <a:r>
                        <a:rPr lang="it-IT" sz="1500" u="none" strike="noStrike" dirty="0">
                          <a:effectLst/>
                        </a:rPr>
                        <a:t>6) </a:t>
                      </a:r>
                      <a:r>
                        <a:rPr lang="it-IT" sz="1500" u="none" strike="noStrike" dirty="0" err="1">
                          <a:effectLst/>
                        </a:rPr>
                        <a:t>rH</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79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92</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202</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144</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148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126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176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148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419131828"/>
                  </a:ext>
                </a:extLst>
              </a:tr>
              <a:tr h="262765">
                <a:tc>
                  <a:txBody>
                    <a:bodyPr/>
                    <a:lstStyle/>
                    <a:p>
                      <a:pPr algn="l" fontAlgn="b"/>
                      <a:r>
                        <a:rPr lang="it-IT" sz="1500" u="none" strike="noStrike">
                          <a:effectLst/>
                        </a:rPr>
                        <a:t>rH 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97</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73</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64</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60</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59</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56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59</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54</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3842665599"/>
                  </a:ext>
                </a:extLst>
              </a:tr>
              <a:tr h="344298">
                <a:tc>
                  <a:txBody>
                    <a:bodyPr/>
                    <a:lstStyle/>
                    <a:p>
                      <a:pPr algn="l" fontAlgn="b"/>
                      <a:r>
                        <a:rPr lang="it-IT" sz="1500" u="none" strike="noStrike" dirty="0">
                          <a:effectLst/>
                        </a:rPr>
                        <a:t>7) Conducibilità</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421</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419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418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467</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420</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425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229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483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500137511"/>
                  </a:ext>
                </a:extLst>
              </a:tr>
              <a:tr h="268955">
                <a:tc>
                  <a:txBody>
                    <a:bodyPr/>
                    <a:lstStyle/>
                    <a:p>
                      <a:pPr algn="l" fontAlgn="b"/>
                      <a:r>
                        <a:rPr lang="it-IT" sz="1500" u="none" strike="noStrike">
                          <a:effectLst/>
                        </a:rPr>
                        <a:t>Conducibilità 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371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371,3</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369</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370</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370</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370</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372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375</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1225233802"/>
                  </a:ext>
                </a:extLst>
              </a:tr>
              <a:tr h="262765">
                <a:tc>
                  <a:txBody>
                    <a:bodyPr/>
                    <a:lstStyle/>
                    <a:p>
                      <a:pPr algn="l" fontAlgn="b"/>
                      <a:r>
                        <a:rPr lang="it-IT" sz="1500" u="none" strike="noStrike" dirty="0">
                          <a:effectLst/>
                        </a:rPr>
                        <a:t>8) </a:t>
                      </a:r>
                      <a:r>
                        <a:rPr lang="it-IT" sz="1500" u="none" strike="noStrike" dirty="0" smtClean="0">
                          <a:effectLst/>
                        </a:rPr>
                        <a:t>Nitrati_NO3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2,7</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2,83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2,392</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2,86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2,9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2650812310"/>
                  </a:ext>
                </a:extLst>
              </a:tr>
              <a:tr h="262765">
                <a:tc>
                  <a:txBody>
                    <a:bodyPr/>
                    <a:lstStyle/>
                    <a:p>
                      <a:pPr algn="l" fontAlgn="b"/>
                      <a:r>
                        <a:rPr lang="it-IT" sz="1500" u="none" strike="noStrike" dirty="0" smtClean="0">
                          <a:effectLst/>
                        </a:rPr>
                        <a:t>Nitrati_NO3 </a:t>
                      </a:r>
                      <a:r>
                        <a:rPr lang="it-IT" sz="1500" u="none" strike="noStrike" dirty="0">
                          <a:effectLst/>
                        </a:rPr>
                        <a:t>2</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0,86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0,88</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1,32</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2,9</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0,8</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1</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0,8</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882849558"/>
                  </a:ext>
                </a:extLst>
              </a:tr>
              <a:tr h="262765">
                <a:tc>
                  <a:txBody>
                    <a:bodyPr/>
                    <a:lstStyle/>
                    <a:p>
                      <a:pPr algn="l" fontAlgn="b"/>
                      <a:r>
                        <a:rPr lang="it-IT" sz="1500" u="none" strike="noStrike" dirty="0">
                          <a:effectLst/>
                        </a:rPr>
                        <a:t>9) </a:t>
                      </a:r>
                      <a:r>
                        <a:rPr lang="it-IT" sz="1500" u="none" strike="noStrike" dirty="0" err="1" smtClean="0">
                          <a:effectLst/>
                        </a:rPr>
                        <a:t>Fosfati_P</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0,079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0,08</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0,086</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0,053</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0,087</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0,095</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0,09</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tc>
                  <a:txBody>
                    <a:bodyPr/>
                    <a:lstStyle/>
                    <a:p>
                      <a:pPr algn="ctr" fontAlgn="b"/>
                      <a:r>
                        <a:rPr lang="it-IT" sz="1500" u="none" strike="noStrike" dirty="0">
                          <a:effectLst/>
                        </a:rPr>
                        <a:t>0,097</a:t>
                      </a:r>
                      <a:endParaRPr lang="it-IT" sz="1500" b="0" i="0" u="none" strike="noStrike" dirty="0">
                        <a:solidFill>
                          <a:srgbClr val="000000"/>
                        </a:solidFill>
                        <a:effectLst/>
                        <a:latin typeface="Calibri" panose="020F0502020204030204" pitchFamily="34" charset="0"/>
                      </a:endParaRPr>
                    </a:p>
                  </a:txBody>
                  <a:tcPr marL="4656" marR="4656" marT="4656" marB="33523" anchor="b">
                    <a:solidFill>
                      <a:schemeClr val="accent6">
                        <a:lumMod val="40000"/>
                        <a:lumOff val="60000"/>
                      </a:schemeClr>
                    </a:solidFill>
                  </a:tcPr>
                </a:tc>
                <a:extLst>
                  <a:ext uri="{0D108BD9-81ED-4DB2-BD59-A6C34878D82A}">
                    <a16:rowId xmlns:a16="http://schemas.microsoft.com/office/drawing/2014/main" xmlns="" val="1197066012"/>
                  </a:ext>
                </a:extLst>
              </a:tr>
              <a:tr h="262765">
                <a:tc>
                  <a:txBody>
                    <a:bodyPr/>
                    <a:lstStyle/>
                    <a:p>
                      <a:pPr algn="l" fontAlgn="b"/>
                      <a:r>
                        <a:rPr lang="it-IT" sz="1500" u="none" strike="noStrike" dirty="0" err="1" smtClean="0">
                          <a:effectLst/>
                        </a:rPr>
                        <a:t>Fosfati_P</a:t>
                      </a:r>
                      <a:r>
                        <a:rPr lang="it-IT" sz="1500" u="none" strike="noStrike" dirty="0" smtClean="0">
                          <a:effectLst/>
                        </a:rPr>
                        <a:t> </a:t>
                      </a:r>
                      <a:r>
                        <a:rPr lang="it-IT" sz="1500" u="none" strike="noStrike" dirty="0">
                          <a:effectLst/>
                        </a:rPr>
                        <a:t>2</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0,06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0,08</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0,08</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0,06</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0,03</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a:effectLst/>
                        </a:rPr>
                        <a:t>0,04</a:t>
                      </a:r>
                      <a:endParaRPr lang="it-IT" sz="1500" b="0" i="0" u="none" strike="noStrike">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0,04</a:t>
                      </a:r>
                      <a:endParaRPr lang="it-IT" sz="1500" b="0" i="0" u="none" strike="noStrike" dirty="0">
                        <a:solidFill>
                          <a:srgbClr val="000000"/>
                        </a:solidFill>
                        <a:effectLst/>
                        <a:latin typeface="Calibri" panose="020F0502020204030204" pitchFamily="34" charset="0"/>
                      </a:endParaRPr>
                    </a:p>
                  </a:txBody>
                  <a:tcPr marL="4656" marR="4656" marT="4656" marB="33523" anchor="b"/>
                </a:tc>
                <a:tc>
                  <a:txBody>
                    <a:bodyPr/>
                    <a:lstStyle/>
                    <a:p>
                      <a:pPr algn="ctr" fontAlgn="b"/>
                      <a:r>
                        <a:rPr lang="it-IT" sz="1500" u="none" strike="noStrike" dirty="0">
                          <a:effectLst/>
                        </a:rPr>
                        <a:t>0,04</a:t>
                      </a:r>
                      <a:endParaRPr lang="it-IT" sz="1500" b="0" i="0" u="none" strike="noStrike" dirty="0">
                        <a:solidFill>
                          <a:srgbClr val="000000"/>
                        </a:solidFill>
                        <a:effectLst/>
                        <a:latin typeface="Calibri" panose="020F0502020204030204" pitchFamily="34" charset="0"/>
                      </a:endParaRPr>
                    </a:p>
                  </a:txBody>
                  <a:tcPr marL="4656" marR="4656" marT="4656" marB="33523" anchor="b"/>
                </a:tc>
                <a:extLst>
                  <a:ext uri="{0D108BD9-81ED-4DB2-BD59-A6C34878D82A}">
                    <a16:rowId xmlns:a16="http://schemas.microsoft.com/office/drawing/2014/main" xmlns="" val="2091907783"/>
                  </a:ext>
                </a:extLst>
              </a:tr>
            </a:tbl>
          </a:graphicData>
        </a:graphic>
      </p:graphicFrame>
      <p:pic>
        <p:nvPicPr>
          <p:cNvPr id="2" name="Immagine 1"/>
          <p:cNvPicPr>
            <a:picLocks noChangeAspect="1"/>
          </p:cNvPicPr>
          <p:nvPr/>
        </p:nvPicPr>
        <p:blipFill rotWithShape="1">
          <a:blip r:embed="rId2" cstate="print">
            <a:extLst>
              <a:ext uri="{28A0092B-C50C-407E-A947-70E740481C1C}">
                <a14:useLocalDpi xmlns:a14="http://schemas.microsoft.com/office/drawing/2010/main" xmlns="" val="0"/>
              </a:ext>
            </a:extLst>
          </a:blip>
          <a:srcRect l="17794" t="12463" b="15362"/>
          <a:stretch/>
        </p:blipFill>
        <p:spPr>
          <a:xfrm>
            <a:off x="0" y="184508"/>
            <a:ext cx="3336527" cy="2115779"/>
          </a:xfrm>
          <a:prstGeom prst="rect">
            <a:avLst/>
          </a:prstGeom>
        </p:spPr>
      </p:pic>
      <p:graphicFrame>
        <p:nvGraphicFramePr>
          <p:cNvPr id="9" name="Tabella 8"/>
          <p:cNvGraphicFramePr>
            <a:graphicFrameLocks noGrp="1"/>
          </p:cNvGraphicFramePr>
          <p:nvPr/>
        </p:nvGraphicFramePr>
        <p:xfrm>
          <a:off x="100016" y="2448454"/>
          <a:ext cx="3214688" cy="866247"/>
        </p:xfrm>
        <a:graphic>
          <a:graphicData uri="http://schemas.openxmlformats.org/drawingml/2006/table">
            <a:tbl>
              <a:tblPr firstRow="1" bandRow="1">
                <a:tableStyleId>{16D9F66E-5EB9-4882-86FB-DCBF35E3C3E4}</a:tableStyleId>
              </a:tblPr>
              <a:tblGrid>
                <a:gridCol w="1607344"/>
                <a:gridCol w="1607344"/>
              </a:tblGrid>
              <a:tr h="370840">
                <a:tc>
                  <a:txBody>
                    <a:bodyPr/>
                    <a:lstStyle/>
                    <a:p>
                      <a:r>
                        <a:rPr lang="it-IT" b="0" dirty="0" smtClean="0"/>
                        <a:t>Campagna</a:t>
                      </a:r>
                      <a:endParaRPr lang="it-IT" b="0" dirty="0"/>
                    </a:p>
                  </a:txBody>
                  <a:tcPr>
                    <a:solidFill>
                      <a:schemeClr val="accent6">
                        <a:lumMod val="40000"/>
                        <a:lumOff val="60000"/>
                      </a:schemeClr>
                    </a:solidFill>
                  </a:tcPr>
                </a:tc>
                <a:tc>
                  <a:txBody>
                    <a:bodyPr/>
                    <a:lstStyle/>
                    <a:p>
                      <a:r>
                        <a:rPr lang="it-IT" b="0" dirty="0" smtClean="0"/>
                        <a:t>12.03.2019</a:t>
                      </a:r>
                      <a:endParaRPr lang="it-IT" b="0" dirty="0"/>
                    </a:p>
                  </a:txBody>
                  <a:tcPr>
                    <a:solidFill>
                      <a:schemeClr val="accent6">
                        <a:lumMod val="40000"/>
                        <a:lumOff val="60000"/>
                      </a:schemeClr>
                    </a:solidFill>
                  </a:tcPr>
                </a:tc>
              </a:tr>
              <a:tr h="495407">
                <a:tc>
                  <a:txBody>
                    <a:bodyPr/>
                    <a:lstStyle/>
                    <a:p>
                      <a:r>
                        <a:rPr lang="it-IT" dirty="0" smtClean="0"/>
                        <a:t>Campagna </a:t>
                      </a:r>
                      <a:endParaRPr lang="it-IT" dirty="0"/>
                    </a:p>
                  </a:txBody>
                  <a:tcPr/>
                </a:tc>
                <a:tc>
                  <a:txBody>
                    <a:bodyPr/>
                    <a:lstStyle/>
                    <a:p>
                      <a:r>
                        <a:rPr lang="it-IT" dirty="0" smtClean="0"/>
                        <a:t>26.04.2019</a:t>
                      </a:r>
                      <a:endParaRPr lang="it-IT" dirty="0"/>
                    </a:p>
                  </a:txBody>
                  <a:tcPr/>
                </a:tc>
              </a:tr>
            </a:tbl>
          </a:graphicData>
        </a:graphic>
      </p:graphicFrame>
      <p:sp>
        <p:nvSpPr>
          <p:cNvPr id="10" name="Titolo 1"/>
          <p:cNvSpPr>
            <a:spLocks noGrp="1"/>
          </p:cNvSpPr>
          <p:nvPr>
            <p:ph type="title"/>
          </p:nvPr>
        </p:nvSpPr>
        <p:spPr>
          <a:xfrm>
            <a:off x="4814888" y="0"/>
            <a:ext cx="6457949" cy="989477"/>
          </a:xfrm>
        </p:spPr>
        <p:txBody>
          <a:bodyPr>
            <a:normAutofit/>
          </a:bodyPr>
          <a:lstStyle/>
          <a:p>
            <a:pPr algn="ctr"/>
            <a:r>
              <a:rPr lang="it-IT" sz="2400" b="1" dirty="0" smtClean="0"/>
              <a:t>Quadro complessivo risultati</a:t>
            </a:r>
            <a:endParaRPr lang="it-IT" sz="2400" b="1" dirty="0"/>
          </a:p>
        </p:txBody>
      </p:sp>
    </p:spTree>
    <p:extLst>
      <p:ext uri="{BB962C8B-B14F-4D97-AF65-F5344CB8AC3E}">
        <p14:creationId xmlns:p14="http://schemas.microsoft.com/office/powerpoint/2010/main" xmlns="" val="339038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2194560"/>
            <a:ext cx="10820400" cy="1205865"/>
          </a:xfrm>
        </p:spPr>
        <p:txBody>
          <a:bodyPr/>
          <a:lstStyle/>
          <a:p>
            <a:r>
              <a:rPr lang="it-IT" dirty="0" smtClean="0"/>
              <a:t>La ricerca è stata condotta nell’ambito del sistema di Alternanza Scuola-Lavoro mediante Convenzione con la Fondazione Le Pescherie di Giulio Romano.</a:t>
            </a:r>
            <a:endParaRPr lang="it-IT" dirty="0"/>
          </a:p>
        </p:txBody>
      </p:sp>
      <p:sp>
        <p:nvSpPr>
          <p:cNvPr id="4" name="Titolo 3"/>
          <p:cNvSpPr txBox="1">
            <a:spLocks noGrp="1"/>
          </p:cNvSpPr>
          <p:nvPr>
            <p:ph type="title"/>
          </p:nvPr>
        </p:nvSpPr>
        <p:spPr>
          <a:xfrm>
            <a:off x="1824037" y="1271709"/>
            <a:ext cx="8610600" cy="535531"/>
          </a:xfrm>
          <a:prstGeom prst="rect">
            <a:avLst/>
          </a:prstGeom>
          <a:noFill/>
        </p:spPr>
        <p:txBody>
          <a:bodyPr wrap="square" rtlCol="0">
            <a:spAutoFit/>
          </a:bodyPr>
          <a:lstStyle/>
          <a:p>
            <a:pPr algn="ctr"/>
            <a:r>
              <a:rPr lang="it-IT" sz="3200" dirty="0" smtClean="0"/>
              <a:t>contesto</a:t>
            </a:r>
            <a:endParaRPr lang="it-IT" dirty="0"/>
          </a:p>
        </p:txBody>
      </p:sp>
      <p:pic>
        <p:nvPicPr>
          <p:cNvPr id="5" name="Immagine 4" descr="IMG-20190408-WA0007-500.jpg"/>
          <p:cNvPicPr>
            <a:picLocks noChangeAspect="1"/>
          </p:cNvPicPr>
          <p:nvPr/>
        </p:nvPicPr>
        <p:blipFill>
          <a:blip r:embed="rId2" cstate="print"/>
          <a:stretch>
            <a:fillRect/>
          </a:stretch>
        </p:blipFill>
        <p:spPr>
          <a:xfrm>
            <a:off x="6015038" y="3562350"/>
            <a:ext cx="4762500" cy="2676525"/>
          </a:xfrm>
          <a:prstGeom prst="rect">
            <a:avLst/>
          </a:prstGeom>
        </p:spPr>
      </p:pic>
      <p:pic>
        <p:nvPicPr>
          <p:cNvPr id="6" name="Immagine 5" descr="17-02-21 LOGO FOND PESCHERIE 7 con-300.jpg"/>
          <p:cNvPicPr>
            <a:picLocks noChangeAspect="1"/>
          </p:cNvPicPr>
          <p:nvPr/>
        </p:nvPicPr>
        <p:blipFill>
          <a:blip r:embed="rId3" cstate="print"/>
          <a:stretch>
            <a:fillRect/>
          </a:stretch>
        </p:blipFill>
        <p:spPr>
          <a:xfrm>
            <a:off x="3967163" y="3561970"/>
            <a:ext cx="1735465" cy="2678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l="27224" t="32456" r="28354" b="27778"/>
          <a:stretch>
            <a:fillRect/>
          </a:stretch>
        </p:blipFill>
        <p:spPr bwMode="auto">
          <a:xfrm>
            <a:off x="2107216" y="2158583"/>
            <a:ext cx="7472778" cy="4276224"/>
          </a:xfrm>
          <a:prstGeom prst="rect">
            <a:avLst/>
          </a:prstGeom>
          <a:noFill/>
          <a:ln w="9525">
            <a:solidFill>
              <a:schemeClr val="tx2">
                <a:lumMod val="40000"/>
                <a:lumOff val="60000"/>
              </a:schemeClr>
            </a:solidFill>
            <a:miter lim="800000"/>
            <a:headEnd/>
            <a:tailEnd/>
          </a:ln>
        </p:spPr>
      </p:pic>
      <p:sp>
        <p:nvSpPr>
          <p:cNvPr id="3" name="CasellaDiTesto 2"/>
          <p:cNvSpPr txBox="1"/>
          <p:nvPr/>
        </p:nvSpPr>
        <p:spPr>
          <a:xfrm>
            <a:off x="2186004" y="741779"/>
            <a:ext cx="7243746" cy="830997"/>
          </a:xfrm>
          <a:prstGeom prst="rect">
            <a:avLst/>
          </a:prstGeom>
          <a:noFill/>
        </p:spPr>
        <p:txBody>
          <a:bodyPr wrap="square" rtlCol="0">
            <a:spAutoFit/>
          </a:bodyPr>
          <a:lstStyle/>
          <a:p>
            <a:r>
              <a:rPr lang="it-IT" sz="2400" b="1" dirty="0"/>
              <a:t>GIUDIZIO DI QUALITA' DEI SINGOLI PARAMETRI </a:t>
            </a:r>
            <a:r>
              <a:rPr lang="it-IT" sz="2400" b="1" dirty="0" smtClean="0"/>
              <a:t/>
            </a:r>
            <a:br>
              <a:rPr lang="it-IT" sz="2400" b="1" dirty="0" smtClean="0"/>
            </a:br>
            <a:r>
              <a:rPr lang="it-IT" sz="2400" b="1" dirty="0" smtClean="0"/>
              <a:t>PER IL </a:t>
            </a:r>
            <a:r>
              <a:rPr lang="it-IT" sz="2400" b="1" dirty="0"/>
              <a:t>CALCOLO DEL </a:t>
            </a:r>
            <a:r>
              <a:rPr lang="it-IT" sz="2400" b="1" dirty="0" err="1"/>
              <a:t>LIMeco</a:t>
            </a:r>
            <a:r>
              <a:rPr lang="it-IT" sz="2400" b="1" dirty="0"/>
              <a:t> (D.M. 56/2010)</a:t>
            </a:r>
            <a:r>
              <a:rPr lang="it-IT" sz="2400" dirty="0"/>
              <a:t> </a:t>
            </a:r>
          </a:p>
        </p:txBody>
      </p:sp>
    </p:spTree>
    <p:extLst>
      <p:ext uri="{BB962C8B-B14F-4D97-AF65-F5344CB8AC3E}">
        <p14:creationId xmlns:p14="http://schemas.microsoft.com/office/powerpoint/2010/main" xmlns="" val="637686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l="33593" t="39766" r="34992" b="31871"/>
          <a:stretch>
            <a:fillRect/>
          </a:stretch>
        </p:blipFill>
        <p:spPr bwMode="auto">
          <a:xfrm>
            <a:off x="3709703" y="2468490"/>
            <a:ext cx="5804161" cy="3325514"/>
          </a:xfrm>
          <a:prstGeom prst="rect">
            <a:avLst/>
          </a:prstGeom>
          <a:noFill/>
          <a:ln w="9525">
            <a:solidFill>
              <a:schemeClr val="tx2">
                <a:lumMod val="40000"/>
                <a:lumOff val="60000"/>
              </a:schemeClr>
            </a:solidFill>
            <a:miter lim="800000"/>
            <a:headEnd/>
            <a:tailEnd/>
          </a:ln>
        </p:spPr>
      </p:pic>
      <p:sp>
        <p:nvSpPr>
          <p:cNvPr id="3" name="CasellaDiTesto 2"/>
          <p:cNvSpPr txBox="1"/>
          <p:nvPr/>
        </p:nvSpPr>
        <p:spPr>
          <a:xfrm>
            <a:off x="2686438" y="832657"/>
            <a:ext cx="7090348" cy="830997"/>
          </a:xfrm>
          <a:prstGeom prst="rect">
            <a:avLst/>
          </a:prstGeom>
          <a:noFill/>
        </p:spPr>
        <p:txBody>
          <a:bodyPr wrap="square" rtlCol="0">
            <a:spAutoFit/>
          </a:bodyPr>
          <a:lstStyle/>
          <a:p>
            <a:pPr algn="ctr"/>
            <a:r>
              <a:rPr lang="it-IT" sz="2400" b="1" dirty="0" smtClean="0"/>
              <a:t>Classificazione di qualità secondo i valori di </a:t>
            </a:r>
            <a:r>
              <a:rPr lang="it-IT" sz="2400" b="1" dirty="0" err="1" smtClean="0"/>
              <a:t>LIMeco</a:t>
            </a:r>
            <a:r>
              <a:rPr lang="it-IT" sz="2400" b="1" dirty="0" smtClean="0"/>
              <a:t> (D.M. 56/2010)</a:t>
            </a:r>
            <a:endParaRPr lang="it-IT" sz="2400" b="1"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1183" y="2743200"/>
            <a:ext cx="3233530" cy="2425148"/>
          </a:xfrm>
          <a:prstGeom prst="rect">
            <a:avLst/>
          </a:prstGeom>
        </p:spPr>
      </p:pic>
    </p:spTree>
    <p:extLst>
      <p:ext uri="{BB962C8B-B14F-4D97-AF65-F5344CB8AC3E}">
        <p14:creationId xmlns:p14="http://schemas.microsoft.com/office/powerpoint/2010/main" xmlns="" val="884489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71739" y="522236"/>
            <a:ext cx="7472362" cy="707886"/>
          </a:xfrm>
          <a:prstGeom prst="rect">
            <a:avLst/>
          </a:prstGeom>
          <a:noFill/>
        </p:spPr>
        <p:txBody>
          <a:bodyPr wrap="square" rtlCol="0">
            <a:spAutoFit/>
          </a:bodyPr>
          <a:lstStyle/>
          <a:p>
            <a:r>
              <a:rPr lang="it-IT" sz="4000" b="1" dirty="0" smtClean="0"/>
              <a:t>Campagna del 12.03.2019</a:t>
            </a:r>
            <a:endParaRPr lang="it-IT" sz="4000" dirty="0"/>
          </a:p>
        </p:txBody>
      </p:sp>
      <p:sp>
        <p:nvSpPr>
          <p:cNvPr id="5" name="CasellaDiTesto 4"/>
          <p:cNvSpPr txBox="1"/>
          <p:nvPr/>
        </p:nvSpPr>
        <p:spPr>
          <a:xfrm>
            <a:off x="1743967" y="1365198"/>
            <a:ext cx="8152509" cy="400110"/>
          </a:xfrm>
          <a:prstGeom prst="rect">
            <a:avLst/>
          </a:prstGeom>
          <a:noFill/>
        </p:spPr>
        <p:txBody>
          <a:bodyPr wrap="square" rtlCol="0">
            <a:spAutoFit/>
          </a:bodyPr>
          <a:lstStyle/>
          <a:p>
            <a:r>
              <a:rPr lang="it-IT" sz="2000" b="1" dirty="0"/>
              <a:t>Giudizio di Qualità (</a:t>
            </a:r>
            <a:r>
              <a:rPr lang="it-IT" sz="2000" b="1" dirty="0" err="1"/>
              <a:t>GdQ</a:t>
            </a:r>
            <a:r>
              <a:rPr lang="it-IT" sz="2000" b="1" dirty="0"/>
              <a:t>) </a:t>
            </a:r>
            <a:r>
              <a:rPr lang="it-IT" sz="2000" b="1" dirty="0" err="1" smtClean="0"/>
              <a:t>LIMeco</a:t>
            </a:r>
            <a:r>
              <a:rPr lang="it-IT" sz="2000" b="1" dirty="0" smtClean="0"/>
              <a:t> per </a:t>
            </a:r>
            <a:r>
              <a:rPr lang="it-IT" sz="2000" b="1" dirty="0" err="1"/>
              <a:t>Oss</a:t>
            </a:r>
            <a:r>
              <a:rPr lang="it-IT" sz="2000" b="1" dirty="0"/>
              <a:t> % </a:t>
            </a:r>
            <a:r>
              <a:rPr lang="it-IT" sz="2000" b="1" dirty="0" err="1"/>
              <a:t>sat</a:t>
            </a:r>
            <a:r>
              <a:rPr lang="it-IT" sz="2000" b="1" dirty="0"/>
              <a:t>, Nitrati e Fosfati</a:t>
            </a:r>
            <a:r>
              <a:rPr lang="it-IT" sz="2000" dirty="0"/>
              <a:t> </a:t>
            </a:r>
          </a:p>
        </p:txBody>
      </p:sp>
      <p:graphicFrame>
        <p:nvGraphicFramePr>
          <p:cNvPr id="6" name="Tabella 5"/>
          <p:cNvGraphicFramePr>
            <a:graphicFrameLocks noGrp="1"/>
          </p:cNvGraphicFramePr>
          <p:nvPr/>
        </p:nvGraphicFramePr>
        <p:xfrm>
          <a:off x="1214425" y="2085447"/>
          <a:ext cx="9644062" cy="4029601"/>
        </p:xfrm>
        <a:graphic>
          <a:graphicData uri="http://schemas.openxmlformats.org/drawingml/2006/table">
            <a:tbl>
              <a:tblPr/>
              <a:tblGrid>
                <a:gridCol w="2048084"/>
                <a:gridCol w="1758942"/>
                <a:gridCol w="3072124"/>
                <a:gridCol w="2764912"/>
              </a:tblGrid>
              <a:tr h="447734">
                <a:tc>
                  <a:txBody>
                    <a:bodyPr/>
                    <a:lstStyle/>
                    <a:p>
                      <a:pPr algn="l" fontAlgn="b"/>
                      <a:endParaRPr lang="it-IT" sz="11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2000" b="1" i="0" u="none" strike="noStrike" dirty="0">
                          <a:solidFill>
                            <a:srgbClr val="000000"/>
                          </a:solidFill>
                          <a:latin typeface="Calibri" pitchFamily="34" charset="0"/>
                        </a:rPr>
                        <a:t>100-DO%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0" u="none" strike="noStrike" dirty="0">
                          <a:solidFill>
                            <a:srgbClr val="000000"/>
                          </a:solidFill>
                          <a:latin typeface="Calibri" pitchFamily="34" charset="0"/>
                        </a:rPr>
                        <a:t>Fosfati </a:t>
                      </a:r>
                      <a:r>
                        <a:rPr lang="it-IT" sz="2000" b="1" i="0" u="none" strike="noStrike" dirty="0" err="1">
                          <a:solidFill>
                            <a:srgbClr val="000000"/>
                          </a:solidFill>
                          <a:latin typeface="Calibri" pitchFamily="34" charset="0"/>
                        </a:rPr>
                        <a:t>Totali_P</a:t>
                      </a:r>
                      <a:endParaRPr lang="it-IT" sz="2000" b="1" i="0" u="none" strike="noStrike" dirty="0">
                        <a:solidFill>
                          <a:srgbClr val="000000"/>
                        </a:solidFill>
                        <a:latin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0" u="none" strike="noStrike" dirty="0" err="1">
                          <a:solidFill>
                            <a:srgbClr val="000000"/>
                          </a:solidFill>
                          <a:latin typeface="Calibri" pitchFamily="34" charset="0"/>
                        </a:rPr>
                        <a:t>Nitrati_N</a:t>
                      </a:r>
                      <a:endParaRPr lang="it-IT" sz="2000" b="1" i="0" u="none" strike="noStrike" dirty="0">
                        <a:solidFill>
                          <a:srgbClr val="000000"/>
                        </a:solidFill>
                        <a:latin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8267">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it-IT" sz="2000" b="1" i="1" u="none" strike="noStrike">
                          <a:solidFill>
                            <a:srgbClr val="000000"/>
                          </a:solidFill>
                          <a:latin typeface="Calibri"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1" u="none" strike="noStrike" dirty="0">
                          <a:solidFill>
                            <a:srgbClr val="000000"/>
                          </a:solidFill>
                          <a:latin typeface="Calibri" pitchFamily="34" charset="0"/>
                        </a:rPr>
                        <a:t>(mg/l di </a:t>
                      </a:r>
                      <a:r>
                        <a:rPr lang="it-IT" sz="2000" b="1" i="1" u="none" strike="noStrike" dirty="0" err="1">
                          <a:solidFill>
                            <a:srgbClr val="000000"/>
                          </a:solidFill>
                          <a:latin typeface="Calibri" pitchFamily="34" charset="0"/>
                        </a:rPr>
                        <a:t>Fosfati_</a:t>
                      </a:r>
                      <a:r>
                        <a:rPr lang="it-IT" sz="2000" b="1" i="1" u="none" strike="noStrike" dirty="0">
                          <a:solidFill>
                            <a:srgbClr val="000000"/>
                          </a:solidFill>
                          <a:latin typeface="Calibri" pitchFamily="34" charset="0"/>
                        </a:rPr>
                        <a:t> 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1" u="none" strike="noStrike" dirty="0">
                          <a:solidFill>
                            <a:srgbClr val="000000"/>
                          </a:solidFill>
                          <a:latin typeface="Calibri" pitchFamily="34" charset="0"/>
                        </a:rPr>
                        <a:t>(mg/l di </a:t>
                      </a:r>
                      <a:r>
                        <a:rPr lang="it-IT" sz="2000" b="1" i="1" u="none" strike="noStrike" dirty="0" err="1">
                          <a:solidFill>
                            <a:srgbClr val="000000"/>
                          </a:solidFill>
                          <a:latin typeface="Calibri" pitchFamily="34" charset="0"/>
                        </a:rPr>
                        <a:t>Nitrati_N</a:t>
                      </a:r>
                      <a:r>
                        <a:rPr lang="it-IT" sz="2000" b="1" i="1" u="none" strike="noStrike" dirty="0">
                          <a:solidFill>
                            <a:srgbClr val="000000"/>
                          </a:solidFill>
                          <a:latin typeface="Calibri"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8801">
                <a:tc>
                  <a:txBody>
                    <a:bodyPr/>
                    <a:lstStyle/>
                    <a:p>
                      <a:pPr algn="l" fontAlgn="b"/>
                      <a:r>
                        <a:rPr lang="it-IT" sz="2000" b="0" i="0" u="none" strike="noStrike" dirty="0" smtClean="0">
                          <a:solidFill>
                            <a:srgbClr val="000000"/>
                          </a:solidFill>
                          <a:latin typeface="Calibri"/>
                        </a:rPr>
                        <a:t> Imbocco </a:t>
                      </a:r>
                      <a:r>
                        <a:rPr lang="it-IT" sz="2000" b="0" i="0" u="none" strike="noStrike" dirty="0">
                          <a:solidFill>
                            <a:srgbClr val="000000"/>
                          </a:solidFill>
                          <a:latin typeface="Calibri"/>
                        </a:rPr>
                        <a:t>Belfiore</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89333">
                <a:tc>
                  <a:txBody>
                    <a:bodyPr/>
                    <a:lstStyle/>
                    <a:p>
                      <a:pPr algn="l" fontAlgn="b"/>
                      <a:r>
                        <a:rPr lang="it-IT" sz="2000" b="0" i="0" u="none" strike="noStrike" dirty="0" smtClean="0">
                          <a:solidFill>
                            <a:srgbClr val="000000"/>
                          </a:solidFill>
                          <a:latin typeface="Calibri"/>
                        </a:rPr>
                        <a:t> Viale </a:t>
                      </a:r>
                      <a:r>
                        <a:rPr lang="it-IT" sz="2000" b="0" i="0" u="none" strike="noStrike" dirty="0" err="1">
                          <a:solidFill>
                            <a:srgbClr val="000000"/>
                          </a:solidFill>
                          <a:latin typeface="Calibri"/>
                        </a:rPr>
                        <a:t>Pintentino</a:t>
                      </a:r>
                      <a:endParaRPr lang="it-IT" sz="2000" b="0" i="0" u="none" strike="noStrike" dirty="0">
                        <a:solidFill>
                          <a:srgbClr val="000000"/>
                        </a:solidFill>
                        <a:latin typeface="Calibr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89333">
                <a:tc>
                  <a:txBody>
                    <a:bodyPr/>
                    <a:lstStyle/>
                    <a:p>
                      <a:pPr algn="l" fontAlgn="b"/>
                      <a:r>
                        <a:rPr lang="it-IT" sz="2000" b="0" i="0" u="none" strike="noStrike" baseline="0" dirty="0" smtClean="0">
                          <a:solidFill>
                            <a:srgbClr val="000000"/>
                          </a:solidFill>
                          <a:latin typeface="Calibri"/>
                        </a:rPr>
                        <a:t> V</a:t>
                      </a:r>
                      <a:r>
                        <a:rPr lang="it-IT" sz="2000" b="0" i="0" u="none" strike="noStrike" dirty="0" smtClean="0">
                          <a:solidFill>
                            <a:srgbClr val="000000"/>
                          </a:solidFill>
                          <a:latin typeface="Calibri"/>
                        </a:rPr>
                        <a:t>ia </a:t>
                      </a:r>
                      <a:r>
                        <a:rPr lang="it-IT" sz="2000" b="0" i="0" u="none" strike="noStrike" dirty="0">
                          <a:solidFill>
                            <a:srgbClr val="000000"/>
                          </a:solidFill>
                          <a:latin typeface="Calibri"/>
                        </a:rPr>
                        <a:t>Solferino</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a:rPr>
                        <a:t>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89333">
                <a:tc>
                  <a:txBody>
                    <a:bodyPr/>
                    <a:lstStyle/>
                    <a:p>
                      <a:pPr algn="l" fontAlgn="b"/>
                      <a:r>
                        <a:rPr lang="it-IT" sz="2000" b="0" i="0" u="none" strike="noStrike" baseline="0" dirty="0" smtClean="0">
                          <a:solidFill>
                            <a:srgbClr val="000000"/>
                          </a:solidFill>
                          <a:latin typeface="Calibri"/>
                        </a:rPr>
                        <a:t> P</a:t>
                      </a:r>
                      <a:r>
                        <a:rPr lang="it-IT" sz="2000" b="0" i="0" u="none" strike="noStrike" dirty="0" smtClean="0">
                          <a:solidFill>
                            <a:srgbClr val="000000"/>
                          </a:solidFill>
                          <a:latin typeface="Calibri"/>
                        </a:rPr>
                        <a:t>iazza </a:t>
                      </a:r>
                      <a:r>
                        <a:rPr lang="it-IT" sz="2000" b="0" i="0" u="none" strike="noStrike" dirty="0">
                          <a:solidFill>
                            <a:srgbClr val="000000"/>
                          </a:solidFill>
                          <a:latin typeface="Calibri"/>
                        </a:rPr>
                        <a:t>Cavallotti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89333">
                <a:tc>
                  <a:txBody>
                    <a:bodyPr/>
                    <a:lstStyle/>
                    <a:p>
                      <a:pPr algn="l" fontAlgn="b"/>
                      <a:r>
                        <a:rPr lang="it-IT" sz="2000" b="0" i="0" u="none" strike="noStrike" baseline="0" dirty="0" smtClean="0">
                          <a:solidFill>
                            <a:srgbClr val="000000"/>
                          </a:solidFill>
                          <a:latin typeface="Calibri"/>
                        </a:rPr>
                        <a:t> P</a:t>
                      </a:r>
                      <a:r>
                        <a:rPr lang="it-IT" sz="2000" b="0" i="0" u="none" strike="noStrike" dirty="0" smtClean="0">
                          <a:solidFill>
                            <a:srgbClr val="000000"/>
                          </a:solidFill>
                          <a:latin typeface="Calibri"/>
                        </a:rPr>
                        <a:t>iazza </a:t>
                      </a:r>
                      <a:r>
                        <a:rPr lang="it-IT" sz="2000" b="0" i="0" u="none" strike="noStrike" dirty="0">
                          <a:solidFill>
                            <a:srgbClr val="000000"/>
                          </a:solidFill>
                          <a:latin typeface="Calibri"/>
                        </a:rPr>
                        <a:t>Martiri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a:rPr>
                        <a:t>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89333">
                <a:tc>
                  <a:txBody>
                    <a:bodyPr/>
                    <a:lstStyle/>
                    <a:p>
                      <a:pPr algn="l" fontAlgn="b"/>
                      <a:r>
                        <a:rPr lang="it-IT" sz="2000" b="0" i="0" u="none" strike="noStrike" baseline="0" dirty="0" smtClean="0">
                          <a:solidFill>
                            <a:srgbClr val="000000"/>
                          </a:solidFill>
                          <a:latin typeface="Calibri"/>
                        </a:rPr>
                        <a:t> V</a:t>
                      </a:r>
                      <a:r>
                        <a:rPr lang="it-IT" sz="2000" b="0" i="0" u="none" strike="noStrike" dirty="0" smtClean="0">
                          <a:solidFill>
                            <a:srgbClr val="000000"/>
                          </a:solidFill>
                          <a:latin typeface="Calibri"/>
                        </a:rPr>
                        <a:t>ia </a:t>
                      </a:r>
                      <a:r>
                        <a:rPr lang="it-IT" sz="2000" b="0" i="0" u="none" strike="noStrike" dirty="0">
                          <a:solidFill>
                            <a:srgbClr val="000000"/>
                          </a:solidFill>
                          <a:latin typeface="Calibri"/>
                        </a:rPr>
                        <a:t>Pescheria</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89333">
                <a:tc>
                  <a:txBody>
                    <a:bodyPr/>
                    <a:lstStyle/>
                    <a:p>
                      <a:pPr algn="l" fontAlgn="b"/>
                      <a:r>
                        <a:rPr lang="it-IT" sz="2000" b="0" i="0" u="none" strike="noStrike" baseline="0" dirty="0" smtClean="0">
                          <a:solidFill>
                            <a:srgbClr val="000000"/>
                          </a:solidFill>
                          <a:latin typeface="Calibri"/>
                        </a:rPr>
                        <a:t> V</a:t>
                      </a:r>
                      <a:r>
                        <a:rPr lang="it-IT" sz="2000" b="0" i="0" u="none" strike="noStrike" dirty="0" smtClean="0">
                          <a:solidFill>
                            <a:srgbClr val="000000"/>
                          </a:solidFill>
                          <a:latin typeface="Calibri"/>
                        </a:rPr>
                        <a:t>ia </a:t>
                      </a:r>
                      <a:r>
                        <a:rPr lang="it-IT" sz="2000" b="0" i="0" u="none" strike="noStrike" dirty="0">
                          <a:solidFill>
                            <a:srgbClr val="000000"/>
                          </a:solidFill>
                          <a:latin typeface="Calibri"/>
                        </a:rPr>
                        <a:t>Massari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a:solidFill>
                            <a:srgbClr val="000000"/>
                          </a:solidFill>
                          <a:latin typeface="Calibri"/>
                        </a:rPr>
                        <a:t>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8801">
                <a:tc>
                  <a:txBody>
                    <a:bodyPr/>
                    <a:lstStyle/>
                    <a:p>
                      <a:pPr algn="l" fontAlgn="b"/>
                      <a:r>
                        <a:rPr lang="it-IT" sz="2000" b="0" i="0" u="none" strike="noStrike" baseline="0" dirty="0" smtClean="0">
                          <a:solidFill>
                            <a:srgbClr val="000000"/>
                          </a:solidFill>
                          <a:latin typeface="Calibri"/>
                        </a:rPr>
                        <a:t> V</a:t>
                      </a:r>
                      <a:r>
                        <a:rPr lang="it-IT" sz="2000" b="0" i="0" u="none" strike="noStrike" dirty="0" smtClean="0">
                          <a:solidFill>
                            <a:srgbClr val="000000"/>
                          </a:solidFill>
                          <a:latin typeface="Calibri"/>
                        </a:rPr>
                        <a:t>ia </a:t>
                      </a:r>
                      <a:r>
                        <a:rPr lang="it-IT" sz="2000" b="0" i="0" u="none" strike="noStrike" dirty="0">
                          <a:solidFill>
                            <a:srgbClr val="000000"/>
                          </a:solidFill>
                          <a:latin typeface="Calibri"/>
                        </a:rPr>
                        <a:t>Trieste</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it-IT" sz="2000" b="0" i="0" u="none" strike="noStrike">
                          <a:solidFill>
                            <a:srgbClr val="000000"/>
                          </a:solidFill>
                          <a:latin typeface="Calibri"/>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77292" y="1455686"/>
            <a:ext cx="8152509" cy="400110"/>
          </a:xfrm>
          <a:prstGeom prst="rect">
            <a:avLst/>
          </a:prstGeom>
          <a:noFill/>
        </p:spPr>
        <p:txBody>
          <a:bodyPr wrap="square" rtlCol="0">
            <a:spAutoFit/>
          </a:bodyPr>
          <a:lstStyle/>
          <a:p>
            <a:r>
              <a:rPr lang="it-IT" sz="2000" b="1" dirty="0"/>
              <a:t>Giudizio di Qualità (</a:t>
            </a:r>
            <a:r>
              <a:rPr lang="it-IT" sz="2000" b="1" dirty="0" err="1"/>
              <a:t>GdQ</a:t>
            </a:r>
            <a:r>
              <a:rPr lang="it-IT" sz="2000" b="1" dirty="0"/>
              <a:t>) </a:t>
            </a:r>
            <a:r>
              <a:rPr lang="it-IT" sz="2000" b="1" dirty="0" err="1" smtClean="0"/>
              <a:t>LIMeco</a:t>
            </a:r>
            <a:r>
              <a:rPr lang="it-IT" sz="2000" b="1" dirty="0" smtClean="0"/>
              <a:t> per </a:t>
            </a:r>
            <a:r>
              <a:rPr lang="it-IT" sz="2000" b="1" dirty="0" err="1"/>
              <a:t>Oss</a:t>
            </a:r>
            <a:r>
              <a:rPr lang="it-IT" sz="2000" b="1" dirty="0"/>
              <a:t> % </a:t>
            </a:r>
            <a:r>
              <a:rPr lang="it-IT" sz="2000" b="1" dirty="0" err="1"/>
              <a:t>sat</a:t>
            </a:r>
            <a:r>
              <a:rPr lang="it-IT" sz="2000" b="1" dirty="0"/>
              <a:t>, Nitrati e Fosfati</a:t>
            </a:r>
            <a:r>
              <a:rPr lang="it-IT" sz="2000" dirty="0"/>
              <a:t> </a:t>
            </a:r>
          </a:p>
        </p:txBody>
      </p:sp>
      <p:sp>
        <p:nvSpPr>
          <p:cNvPr id="6" name="CasellaDiTesto 5"/>
          <p:cNvSpPr txBox="1"/>
          <p:nvPr/>
        </p:nvSpPr>
        <p:spPr>
          <a:xfrm>
            <a:off x="2471739" y="522236"/>
            <a:ext cx="7472362" cy="707886"/>
          </a:xfrm>
          <a:prstGeom prst="rect">
            <a:avLst/>
          </a:prstGeom>
          <a:noFill/>
        </p:spPr>
        <p:txBody>
          <a:bodyPr wrap="square" rtlCol="0">
            <a:spAutoFit/>
          </a:bodyPr>
          <a:lstStyle/>
          <a:p>
            <a:r>
              <a:rPr lang="it-IT" sz="4000" b="1" dirty="0" smtClean="0"/>
              <a:t>Campagna del 26.04.2019</a:t>
            </a:r>
            <a:endParaRPr lang="it-IT" sz="4000" dirty="0"/>
          </a:p>
        </p:txBody>
      </p:sp>
      <p:graphicFrame>
        <p:nvGraphicFramePr>
          <p:cNvPr id="10" name="Tabella 9"/>
          <p:cNvGraphicFramePr>
            <a:graphicFrameLocks noGrp="1"/>
          </p:cNvGraphicFramePr>
          <p:nvPr/>
        </p:nvGraphicFramePr>
        <p:xfrm>
          <a:off x="1085850" y="2100262"/>
          <a:ext cx="9944101" cy="4157662"/>
        </p:xfrm>
        <a:graphic>
          <a:graphicData uri="http://schemas.openxmlformats.org/drawingml/2006/table">
            <a:tbl>
              <a:tblPr/>
              <a:tblGrid>
                <a:gridCol w="2066756"/>
                <a:gridCol w="1824097"/>
                <a:gridCol w="3185921"/>
                <a:gridCol w="2867327"/>
              </a:tblGrid>
              <a:tr h="461962">
                <a:tc>
                  <a:txBody>
                    <a:bodyPr/>
                    <a:lstStyle/>
                    <a:p>
                      <a:pPr algn="l" fontAlgn="b"/>
                      <a:endParaRPr lang="it-IT" sz="11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2000" b="1" i="0" u="none" strike="noStrike" dirty="0">
                          <a:solidFill>
                            <a:srgbClr val="000000"/>
                          </a:solidFill>
                          <a:latin typeface="Calibri" pitchFamily="34" charset="0"/>
                          <a:cs typeface="Arial" pitchFamily="34" charset="0"/>
                        </a:rPr>
                        <a:t>100-DO%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0" u="none" strike="noStrike" dirty="0">
                          <a:solidFill>
                            <a:srgbClr val="000000"/>
                          </a:solidFill>
                          <a:latin typeface="Calibri" pitchFamily="34" charset="0"/>
                          <a:cs typeface="Arial" pitchFamily="34" charset="0"/>
                        </a:rPr>
                        <a:t>Fosfati </a:t>
                      </a:r>
                      <a:r>
                        <a:rPr lang="it-IT" sz="2000" b="1" i="0" u="none" strike="noStrike" dirty="0" err="1">
                          <a:solidFill>
                            <a:srgbClr val="000000"/>
                          </a:solidFill>
                          <a:latin typeface="Calibri" pitchFamily="34" charset="0"/>
                          <a:cs typeface="Arial" pitchFamily="34" charset="0"/>
                        </a:rPr>
                        <a:t>Totali_P</a:t>
                      </a:r>
                      <a:endParaRPr lang="it-IT" sz="2000" b="1" i="0" u="none" strike="noStrike" dirty="0">
                        <a:solidFill>
                          <a:srgbClr val="000000"/>
                        </a:solidFill>
                        <a:latin typeface="Calibri"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0" u="none" strike="noStrike" dirty="0" err="1">
                          <a:solidFill>
                            <a:srgbClr val="000000"/>
                          </a:solidFill>
                          <a:latin typeface="Calibri" pitchFamily="34" charset="0"/>
                          <a:cs typeface="Arial" pitchFamily="34" charset="0"/>
                        </a:rPr>
                        <a:t>Nitrati_N</a:t>
                      </a:r>
                      <a:endParaRPr lang="it-IT" sz="2000" b="1" i="0" u="none" strike="noStrike" dirty="0">
                        <a:solidFill>
                          <a:srgbClr val="000000"/>
                        </a:solidFill>
                        <a:latin typeface="Calibri"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1876">
                <a:tc>
                  <a:txBody>
                    <a:bodyPr/>
                    <a:lstStyle/>
                    <a:p>
                      <a:pPr algn="l" fontAlgn="b"/>
                      <a:endParaRPr lang="it-IT"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it-IT" sz="2000" b="1" i="1" u="none" strike="noStrike" dirty="0">
                          <a:solidFill>
                            <a:srgbClr val="000000"/>
                          </a:solidFill>
                          <a:latin typeface="Calibri" pitchFamily="34" charset="0"/>
                          <a:cs typeface="Arial"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1" u="none" strike="noStrike" dirty="0">
                          <a:solidFill>
                            <a:srgbClr val="000000"/>
                          </a:solidFill>
                          <a:latin typeface="Calibri" pitchFamily="34" charset="0"/>
                          <a:cs typeface="Arial" pitchFamily="34" charset="0"/>
                        </a:rPr>
                        <a:t>(mg/l di </a:t>
                      </a:r>
                      <a:r>
                        <a:rPr lang="it-IT" sz="2000" b="1" i="1" u="none" strike="noStrike" dirty="0" err="1">
                          <a:solidFill>
                            <a:srgbClr val="000000"/>
                          </a:solidFill>
                          <a:latin typeface="Calibri" pitchFamily="34" charset="0"/>
                          <a:cs typeface="Arial" pitchFamily="34" charset="0"/>
                        </a:rPr>
                        <a:t>Fosfati_</a:t>
                      </a:r>
                      <a:r>
                        <a:rPr lang="it-IT" sz="2000" b="1" i="1" u="none" strike="noStrike" dirty="0">
                          <a:solidFill>
                            <a:srgbClr val="000000"/>
                          </a:solidFill>
                          <a:latin typeface="Calibri" pitchFamily="34" charset="0"/>
                          <a:cs typeface="Arial" pitchFamily="34" charset="0"/>
                        </a:rPr>
                        <a:t> 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2000" b="1" i="1" u="none" strike="noStrike" dirty="0">
                          <a:solidFill>
                            <a:srgbClr val="000000"/>
                          </a:solidFill>
                          <a:latin typeface="Calibri" pitchFamily="34" charset="0"/>
                          <a:cs typeface="Arial" pitchFamily="34" charset="0"/>
                        </a:rPr>
                        <a:t>(mg/l di </a:t>
                      </a:r>
                      <a:r>
                        <a:rPr lang="it-IT" sz="2000" b="1" i="1" u="none" strike="noStrike" dirty="0" err="1">
                          <a:solidFill>
                            <a:srgbClr val="000000"/>
                          </a:solidFill>
                          <a:latin typeface="Calibri" pitchFamily="34" charset="0"/>
                          <a:cs typeface="Arial" pitchFamily="34" charset="0"/>
                        </a:rPr>
                        <a:t>Nitrati_N</a:t>
                      </a:r>
                      <a:r>
                        <a:rPr lang="it-IT" sz="2000" b="1" i="1" u="none" strike="noStrike" dirty="0">
                          <a:solidFill>
                            <a:srgbClr val="000000"/>
                          </a:solidFill>
                          <a:latin typeface="Calibri" pitchFamily="34" charset="0"/>
                          <a:cs typeface="Arial"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1791">
                <a:tc>
                  <a:txBody>
                    <a:bodyPr/>
                    <a:lstStyle/>
                    <a:p>
                      <a:pPr algn="l" fontAlgn="b"/>
                      <a:r>
                        <a:rPr lang="it-IT" sz="2000" b="0" i="0" u="none" strike="noStrike" dirty="0">
                          <a:solidFill>
                            <a:srgbClr val="000000"/>
                          </a:solidFill>
                          <a:latin typeface="Calibri"/>
                        </a:rPr>
                        <a:t> Imbocco Belfiore</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pitchFamily="34" charset="0"/>
                          <a:cs typeface="Arial" pitchFamily="34" charset="0"/>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pitchFamily="34" charset="0"/>
                          <a:cs typeface="Arial" pitchFamily="34" charset="0"/>
                        </a:rPr>
                        <a:t>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707">
                <a:tc>
                  <a:txBody>
                    <a:bodyPr/>
                    <a:lstStyle/>
                    <a:p>
                      <a:pPr algn="l" fontAlgn="b"/>
                      <a:r>
                        <a:rPr lang="it-IT" sz="2000" b="0" i="0" u="none" strike="noStrike" dirty="0">
                          <a:solidFill>
                            <a:srgbClr val="000000"/>
                          </a:solidFill>
                          <a:latin typeface="Calibri"/>
                        </a:rPr>
                        <a:t> Viale </a:t>
                      </a:r>
                      <a:r>
                        <a:rPr lang="it-IT" sz="2000" b="0" i="0" u="none" strike="noStrike" dirty="0" err="1">
                          <a:solidFill>
                            <a:srgbClr val="000000"/>
                          </a:solidFill>
                          <a:latin typeface="Calibri"/>
                        </a:rPr>
                        <a:t>Pintentino</a:t>
                      </a:r>
                      <a:endParaRPr lang="it-IT" sz="2000" b="0" i="0" u="none" strike="noStrike" dirty="0">
                        <a:solidFill>
                          <a:srgbClr val="000000"/>
                        </a:solidFill>
                        <a:latin typeface="Calibr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dirty="0">
                          <a:solidFill>
                            <a:srgbClr val="000000"/>
                          </a:solidFill>
                          <a:latin typeface="Calibri" pitchFamily="34" charset="0"/>
                          <a:cs typeface="Arial"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pitchFamily="34" charset="0"/>
                          <a:cs typeface="Arial" pitchFamily="34"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707">
                <a:tc>
                  <a:txBody>
                    <a:bodyPr/>
                    <a:lstStyle/>
                    <a:p>
                      <a:pPr algn="l" fontAlgn="b"/>
                      <a:r>
                        <a:rPr lang="it-IT" sz="2000" b="0" i="0" u="none" strike="noStrike" dirty="0">
                          <a:solidFill>
                            <a:srgbClr val="000000"/>
                          </a:solidFill>
                          <a:latin typeface="Calibri"/>
                        </a:rPr>
                        <a:t> Via Solferino</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pitchFamily="34" charset="0"/>
                          <a:cs typeface="Arial"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707">
                <a:tc>
                  <a:txBody>
                    <a:bodyPr/>
                    <a:lstStyle/>
                    <a:p>
                      <a:pPr algn="l" fontAlgn="b"/>
                      <a:r>
                        <a:rPr lang="it-IT" sz="2000" b="0" i="0" u="none" strike="noStrike" dirty="0">
                          <a:solidFill>
                            <a:srgbClr val="000000"/>
                          </a:solidFill>
                          <a:latin typeface="Calibri"/>
                        </a:rPr>
                        <a:t> Piazza Cavallotti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dirty="0">
                          <a:solidFill>
                            <a:srgbClr val="000000"/>
                          </a:solidFill>
                          <a:latin typeface="Calibri" pitchFamily="34" charset="0"/>
                          <a:cs typeface="Arial" pitchFamily="34" charset="0"/>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pitchFamily="34" charset="0"/>
                          <a:cs typeface="Arial" pitchFamily="34" charset="0"/>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1707">
                <a:tc>
                  <a:txBody>
                    <a:bodyPr/>
                    <a:lstStyle/>
                    <a:p>
                      <a:pPr algn="l" fontAlgn="b"/>
                      <a:r>
                        <a:rPr lang="it-IT" sz="2000" b="0" i="0" u="none" strike="noStrike" dirty="0">
                          <a:solidFill>
                            <a:srgbClr val="000000"/>
                          </a:solidFill>
                          <a:latin typeface="Calibri"/>
                        </a:rPr>
                        <a:t> Piazza Martiri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pitchFamily="34" charset="0"/>
                          <a:cs typeface="Arial"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it-IT" sz="2000" b="0" i="0" u="none" strike="noStrike" dirty="0">
                          <a:solidFill>
                            <a:srgbClr val="000000"/>
                          </a:solidFill>
                          <a:latin typeface="Calibri" pitchFamily="34" charset="0"/>
                          <a:cs typeface="Arial" pitchFamily="34" charset="0"/>
                        </a:rPr>
                        <a:t>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707">
                <a:tc>
                  <a:txBody>
                    <a:bodyPr/>
                    <a:lstStyle/>
                    <a:p>
                      <a:pPr algn="l" fontAlgn="b"/>
                      <a:r>
                        <a:rPr lang="it-IT" sz="2000" b="0" i="0" u="none" strike="noStrike" dirty="0">
                          <a:solidFill>
                            <a:srgbClr val="000000"/>
                          </a:solidFill>
                          <a:latin typeface="Calibri"/>
                        </a:rPr>
                        <a:t> Via Pescheria</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it-IT" sz="2000" b="0" i="0" u="none" strike="noStrike" dirty="0">
                          <a:solidFill>
                            <a:srgbClr val="000000"/>
                          </a:solidFill>
                          <a:latin typeface="Calibri" pitchFamily="34" charset="0"/>
                          <a:cs typeface="Arial"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707">
                <a:tc>
                  <a:txBody>
                    <a:bodyPr/>
                    <a:lstStyle/>
                    <a:p>
                      <a:pPr algn="l" fontAlgn="b"/>
                      <a:r>
                        <a:rPr lang="it-IT" sz="2000" b="0" i="0" u="none" strike="noStrike" dirty="0">
                          <a:solidFill>
                            <a:srgbClr val="000000"/>
                          </a:solidFill>
                          <a:latin typeface="Calibri"/>
                        </a:rPr>
                        <a:t> Via Massari</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a:solidFill>
                            <a:srgbClr val="000000"/>
                          </a:solidFill>
                          <a:latin typeface="Calibri"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it-IT" sz="2000" b="0" i="0" u="none" strike="noStrike" dirty="0">
                          <a:solidFill>
                            <a:srgbClr val="000000"/>
                          </a:solidFill>
                          <a:latin typeface="Calibri" pitchFamily="34" charset="0"/>
                          <a:cs typeface="Arial" pitchFamily="34" charset="0"/>
                        </a:rPr>
                        <a:t>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21791">
                <a:tc>
                  <a:txBody>
                    <a:bodyPr/>
                    <a:lstStyle/>
                    <a:p>
                      <a:pPr algn="l" fontAlgn="b"/>
                      <a:r>
                        <a:rPr lang="it-IT" sz="2000" b="0" i="0" u="none" strike="noStrike" dirty="0">
                          <a:solidFill>
                            <a:srgbClr val="000000"/>
                          </a:solidFill>
                          <a:latin typeface="Calibri"/>
                        </a:rPr>
                        <a:t> Via Trieste</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it-IT" sz="2000" b="0" i="0" u="none" strike="noStrike" dirty="0">
                          <a:solidFill>
                            <a:srgbClr val="000000"/>
                          </a:solidFill>
                          <a:latin typeface="Calibri" pitchFamily="34" charset="0"/>
                          <a:cs typeface="Arial" pitchFamily="34" charset="0"/>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2000" b="0" i="0" u="none" strike="noStrike" dirty="0">
                          <a:solidFill>
                            <a:srgbClr val="000000"/>
                          </a:solidFill>
                          <a:latin typeface="Calibri"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it-IT" sz="2000" b="0" i="0" u="none" strike="noStrike" dirty="0">
                          <a:solidFill>
                            <a:srgbClr val="000000"/>
                          </a:solidFill>
                          <a:latin typeface="Calibri" pitchFamily="34" charset="0"/>
                          <a:cs typeface="Arial" pitchFamily="34" charset="0"/>
                        </a:rPr>
                        <a:t>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bl>
          </a:graphicData>
        </a:graphic>
      </p:graphicFrame>
    </p:spTree>
    <p:extLst>
      <p:ext uri="{BB962C8B-B14F-4D97-AF65-F5344CB8AC3E}">
        <p14:creationId xmlns:p14="http://schemas.microsoft.com/office/powerpoint/2010/main" xmlns="" val="1996335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18038" y="270519"/>
            <a:ext cx="8514413" cy="1785104"/>
          </a:xfrm>
          <a:prstGeom prst="rect">
            <a:avLst/>
          </a:prstGeom>
          <a:noFill/>
        </p:spPr>
        <p:txBody>
          <a:bodyPr wrap="square" rtlCol="0">
            <a:spAutoFit/>
          </a:bodyPr>
          <a:lstStyle/>
          <a:p>
            <a:pPr algn="ctr"/>
            <a:r>
              <a:rPr lang="it-IT" sz="2800" b="1" dirty="0" smtClean="0"/>
              <a:t>CONCLUSIONI 1</a:t>
            </a:r>
            <a:br>
              <a:rPr lang="it-IT" sz="2800" b="1" dirty="0" smtClean="0"/>
            </a:br>
            <a:endParaRPr lang="it-IT" sz="2800" b="1" dirty="0" smtClean="0"/>
          </a:p>
          <a:p>
            <a:r>
              <a:rPr lang="it-IT" b="1" dirty="0" smtClean="0"/>
              <a:t>Comparando i risultati ottenuti con i valori limite della </a:t>
            </a:r>
            <a:r>
              <a:rPr lang="it-IT" b="1" dirty="0" err="1" smtClean="0"/>
              <a:t>LIMeco</a:t>
            </a:r>
            <a:r>
              <a:rPr lang="it-IT" b="1" dirty="0" smtClean="0"/>
              <a:t>, si può affermare che la situazione del corso Rio rientra in quella di un corso superficiale </a:t>
            </a:r>
            <a:r>
              <a:rPr lang="it-IT" b="1" dirty="0" smtClean="0"/>
              <a:t>sostanzialmente nella norma</a:t>
            </a:r>
            <a:endParaRPr lang="it-IT"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8371" y="2431429"/>
            <a:ext cx="6819916" cy="3836201"/>
          </a:xfrm>
          <a:prstGeom prst="rect">
            <a:avLst/>
          </a:prstGeom>
        </p:spPr>
      </p:pic>
    </p:spTree>
    <p:extLst>
      <p:ext uri="{BB962C8B-B14F-4D97-AF65-F5344CB8AC3E}">
        <p14:creationId xmlns:p14="http://schemas.microsoft.com/office/powerpoint/2010/main" xmlns="" val="325169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18038" y="270519"/>
            <a:ext cx="8514413" cy="523220"/>
          </a:xfrm>
          <a:prstGeom prst="rect">
            <a:avLst/>
          </a:prstGeom>
          <a:noFill/>
        </p:spPr>
        <p:txBody>
          <a:bodyPr wrap="square" rtlCol="0">
            <a:spAutoFit/>
          </a:bodyPr>
          <a:lstStyle/>
          <a:p>
            <a:pPr algn="ctr"/>
            <a:r>
              <a:rPr lang="it-IT" sz="2800" b="1" dirty="0" smtClean="0"/>
              <a:t>CONCLUSIONI 2</a:t>
            </a:r>
            <a:endParaRPr lang="it-IT" sz="2800" b="1" dirty="0" smtClean="0"/>
          </a:p>
        </p:txBody>
      </p:sp>
      <p:sp>
        <p:nvSpPr>
          <p:cNvPr id="3" name="Rettangolo 2"/>
          <p:cNvSpPr/>
          <p:nvPr/>
        </p:nvSpPr>
        <p:spPr>
          <a:xfrm>
            <a:off x="3433760" y="2047398"/>
            <a:ext cx="8539162" cy="646331"/>
          </a:xfrm>
          <a:prstGeom prst="rect">
            <a:avLst/>
          </a:prstGeom>
        </p:spPr>
        <p:txBody>
          <a:bodyPr wrap="square">
            <a:spAutoFit/>
          </a:bodyPr>
          <a:lstStyle/>
          <a:p>
            <a:r>
              <a:rPr lang="it-IT" b="1" dirty="0" smtClean="0"/>
              <a:t>Da </a:t>
            </a:r>
            <a:r>
              <a:rPr lang="it-IT" b="1" dirty="0" smtClean="0"/>
              <a:t>marzo ad </a:t>
            </a:r>
            <a:r>
              <a:rPr lang="it-IT" b="1" dirty="0" smtClean="0"/>
              <a:t>aprile: </a:t>
            </a:r>
            <a:r>
              <a:rPr lang="it-IT" b="1" dirty="0" smtClean="0"/>
              <a:t>la situazione </a:t>
            </a:r>
            <a:r>
              <a:rPr lang="it-IT" b="1" dirty="0" smtClean="0"/>
              <a:t>peggiora sensibilmente relativamente alla presenza di batteri  di </a:t>
            </a:r>
            <a:r>
              <a:rPr lang="it-IT" b="1" dirty="0" err="1" smtClean="0"/>
              <a:t>Escherichia</a:t>
            </a:r>
            <a:r>
              <a:rPr lang="it-IT" b="1" dirty="0" smtClean="0"/>
              <a:t> coli e di Enterococchi </a:t>
            </a:r>
            <a:endParaRPr lang="it-IT" dirty="0"/>
          </a:p>
        </p:txBody>
      </p:sp>
      <p:sp>
        <p:nvSpPr>
          <p:cNvPr id="4" name="Rettangolo 3"/>
          <p:cNvSpPr/>
          <p:nvPr/>
        </p:nvSpPr>
        <p:spPr>
          <a:xfrm>
            <a:off x="3433760" y="4829084"/>
            <a:ext cx="6096000" cy="646331"/>
          </a:xfrm>
          <a:prstGeom prst="rect">
            <a:avLst/>
          </a:prstGeom>
        </p:spPr>
        <p:txBody>
          <a:bodyPr>
            <a:spAutoFit/>
          </a:bodyPr>
          <a:lstStyle/>
          <a:p>
            <a:r>
              <a:rPr lang="it-IT" b="1" dirty="0" smtClean="0"/>
              <a:t>Da marzo ad </a:t>
            </a:r>
            <a:r>
              <a:rPr lang="it-IT" b="1" dirty="0" smtClean="0"/>
              <a:t>aprile la qualità delle acque migliora relativamente alla </a:t>
            </a:r>
            <a:r>
              <a:rPr lang="it-IT" b="1" dirty="0" smtClean="0"/>
              <a:t>concentrazione di Nitrati e Fosfati. </a:t>
            </a:r>
            <a:endParaRPr lang="it-IT" dirty="0"/>
          </a:p>
        </p:txBody>
      </p:sp>
      <p:sp>
        <p:nvSpPr>
          <p:cNvPr id="5" name="CasellaDiTesto 4"/>
          <p:cNvSpPr txBox="1"/>
          <p:nvPr/>
        </p:nvSpPr>
        <p:spPr>
          <a:xfrm>
            <a:off x="500063" y="1937394"/>
            <a:ext cx="2686050" cy="954107"/>
          </a:xfrm>
          <a:prstGeom prst="rect">
            <a:avLst/>
          </a:prstGeom>
          <a:noFill/>
        </p:spPr>
        <p:txBody>
          <a:bodyPr wrap="square" rtlCol="0">
            <a:spAutoFit/>
          </a:bodyPr>
          <a:lstStyle/>
          <a:p>
            <a:r>
              <a:rPr lang="it-IT" sz="2800" b="1" dirty="0" smtClean="0"/>
              <a:t>Qualità batteriologica</a:t>
            </a:r>
            <a:endParaRPr lang="it-IT" sz="2800" b="1" dirty="0" smtClean="0"/>
          </a:p>
        </p:txBody>
      </p:sp>
      <p:sp>
        <p:nvSpPr>
          <p:cNvPr id="7" name="Rettangolo 6"/>
          <p:cNvSpPr/>
          <p:nvPr/>
        </p:nvSpPr>
        <p:spPr>
          <a:xfrm>
            <a:off x="3433760" y="3504722"/>
            <a:ext cx="8539162" cy="923330"/>
          </a:xfrm>
          <a:prstGeom prst="rect">
            <a:avLst/>
          </a:prstGeom>
        </p:spPr>
        <p:txBody>
          <a:bodyPr wrap="square">
            <a:spAutoFit/>
          </a:bodyPr>
          <a:lstStyle/>
          <a:p>
            <a:r>
              <a:rPr lang="it-IT" b="1" dirty="0" smtClean="0"/>
              <a:t>Da </a:t>
            </a:r>
            <a:r>
              <a:rPr lang="it-IT" b="1" dirty="0" smtClean="0"/>
              <a:t>marzo ad </a:t>
            </a:r>
            <a:r>
              <a:rPr lang="it-IT" b="1" dirty="0" smtClean="0"/>
              <a:t>aprile </a:t>
            </a:r>
            <a:r>
              <a:rPr lang="it-IT" b="1" dirty="0" smtClean="0"/>
              <a:t>la situazione peggiora </a:t>
            </a:r>
            <a:r>
              <a:rPr lang="it-IT" b="1" dirty="0" smtClean="0"/>
              <a:t>relativamente  al % </a:t>
            </a:r>
            <a:r>
              <a:rPr lang="it-IT" b="1" dirty="0" smtClean="0"/>
              <a:t>di Saturazione di Ossigeno, cosa che si </a:t>
            </a:r>
            <a:r>
              <a:rPr lang="it-IT" b="1" dirty="0" smtClean="0"/>
              <a:t>può spiegare </a:t>
            </a:r>
            <a:r>
              <a:rPr lang="it-IT" b="1" dirty="0" smtClean="0"/>
              <a:t>con l’aumento della temperatura </a:t>
            </a:r>
            <a:r>
              <a:rPr lang="it-IT" b="1" dirty="0" smtClean="0"/>
              <a:t>dell’acqua</a:t>
            </a:r>
            <a:endParaRPr lang="it-IT" dirty="0"/>
          </a:p>
        </p:txBody>
      </p:sp>
      <p:sp>
        <p:nvSpPr>
          <p:cNvPr id="8" name="CasellaDiTesto 7"/>
          <p:cNvSpPr txBox="1"/>
          <p:nvPr/>
        </p:nvSpPr>
        <p:spPr>
          <a:xfrm>
            <a:off x="500063" y="3428056"/>
            <a:ext cx="2686050" cy="954107"/>
          </a:xfrm>
          <a:prstGeom prst="rect">
            <a:avLst/>
          </a:prstGeom>
          <a:noFill/>
        </p:spPr>
        <p:txBody>
          <a:bodyPr wrap="square" rtlCol="0">
            <a:spAutoFit/>
          </a:bodyPr>
          <a:lstStyle/>
          <a:p>
            <a:r>
              <a:rPr lang="it-IT" sz="2800" b="1" dirty="0" smtClean="0"/>
              <a:t>Qualità chimico/fisica</a:t>
            </a:r>
            <a:endParaRPr lang="it-IT" sz="28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634521" y="330810"/>
            <a:ext cx="5600700" cy="646331"/>
          </a:xfrm>
          <a:prstGeom prst="rect">
            <a:avLst/>
          </a:prstGeom>
          <a:noFill/>
        </p:spPr>
        <p:txBody>
          <a:bodyPr wrap="square" rtlCol="0">
            <a:spAutoFit/>
          </a:bodyPr>
          <a:lstStyle/>
          <a:p>
            <a:pPr algn="ctr"/>
            <a:r>
              <a:rPr lang="it-IT" sz="3600" b="1" dirty="0" smtClean="0"/>
              <a:t>Ringraziamenti</a:t>
            </a:r>
            <a:endParaRPr lang="it-IT" sz="3600" b="1" dirty="0"/>
          </a:p>
        </p:txBody>
      </p:sp>
      <p:sp>
        <p:nvSpPr>
          <p:cNvPr id="4" name="CasellaDiTesto 3"/>
          <p:cNvSpPr txBox="1"/>
          <p:nvPr/>
        </p:nvSpPr>
        <p:spPr>
          <a:xfrm>
            <a:off x="696058" y="1097573"/>
            <a:ext cx="10419617" cy="830997"/>
          </a:xfrm>
          <a:prstGeom prst="rect">
            <a:avLst/>
          </a:prstGeom>
          <a:noFill/>
        </p:spPr>
        <p:txBody>
          <a:bodyPr wrap="square" rtlCol="0">
            <a:spAutoFit/>
          </a:bodyPr>
          <a:lstStyle/>
          <a:p>
            <a:r>
              <a:rPr lang="it-IT" sz="2400" dirty="0" smtClean="0">
                <a:latin typeface="Calibri" pitchFamily="34" charset="0"/>
              </a:rPr>
              <a:t>L</a:t>
            </a:r>
            <a:r>
              <a:rPr lang="it-IT" sz="2400" dirty="0" smtClean="0">
                <a:latin typeface="Calibri" pitchFamily="34" charset="0"/>
              </a:rPr>
              <a:t>a Fondazione Le Pescherie di Giulio Romano per la convenzione e </a:t>
            </a:r>
            <a:r>
              <a:rPr lang="it-IT" sz="2400" dirty="0" smtClean="0">
                <a:latin typeface="Calibri" pitchFamily="34" charset="0"/>
              </a:rPr>
              <a:t>per la concessione della sede dell’incontro</a:t>
            </a:r>
            <a:endParaRPr lang="it-IT" sz="2400" dirty="0">
              <a:latin typeface="Calibri" pitchFamily="34" charset="0"/>
            </a:endParaRPr>
          </a:p>
        </p:txBody>
      </p:sp>
      <p:sp>
        <p:nvSpPr>
          <p:cNvPr id="5" name="CasellaDiTesto 4"/>
          <p:cNvSpPr txBox="1"/>
          <p:nvPr/>
        </p:nvSpPr>
        <p:spPr>
          <a:xfrm>
            <a:off x="724634" y="5107597"/>
            <a:ext cx="10391042" cy="461665"/>
          </a:xfrm>
          <a:prstGeom prst="rect">
            <a:avLst/>
          </a:prstGeom>
          <a:noFill/>
        </p:spPr>
        <p:txBody>
          <a:bodyPr wrap="square" rtlCol="0">
            <a:spAutoFit/>
          </a:bodyPr>
          <a:lstStyle/>
          <a:p>
            <a:r>
              <a:rPr lang="it-IT" sz="2400" dirty="0" smtClean="0">
                <a:latin typeface="Calibri" pitchFamily="34" charset="0"/>
              </a:rPr>
              <a:t>Il Parco del Mincio, per la concessione dell’imbarcazione e delle GEV</a:t>
            </a:r>
            <a:endParaRPr lang="it-IT" sz="2400" dirty="0">
              <a:latin typeface="Calibri" pitchFamily="34" charset="0"/>
            </a:endParaRPr>
          </a:p>
        </p:txBody>
      </p:sp>
      <p:sp>
        <p:nvSpPr>
          <p:cNvPr id="6" name="CasellaDiTesto 5"/>
          <p:cNvSpPr txBox="1"/>
          <p:nvPr/>
        </p:nvSpPr>
        <p:spPr>
          <a:xfrm>
            <a:off x="696058" y="1973871"/>
            <a:ext cx="10995880" cy="830997"/>
          </a:xfrm>
          <a:prstGeom prst="rect">
            <a:avLst/>
          </a:prstGeom>
          <a:noFill/>
        </p:spPr>
        <p:txBody>
          <a:bodyPr wrap="square" rtlCol="0">
            <a:spAutoFit/>
          </a:bodyPr>
          <a:lstStyle/>
          <a:p>
            <a:r>
              <a:rPr lang="it-IT" sz="2400" dirty="0" smtClean="0">
                <a:latin typeface="Calibri" pitchFamily="34" charset="0"/>
              </a:rPr>
              <a:t>La Dott.ssa Lorenza </a:t>
            </a:r>
            <a:r>
              <a:rPr lang="it-IT" sz="2400" dirty="0" err="1" smtClean="0">
                <a:latin typeface="Calibri" pitchFamily="34" charset="0"/>
              </a:rPr>
              <a:t>Galassi</a:t>
            </a:r>
            <a:r>
              <a:rPr lang="it-IT" sz="2400" dirty="0" smtClean="0">
                <a:latin typeface="Calibri" pitchFamily="34" charset="0"/>
              </a:rPr>
              <a:t> e il Dott</a:t>
            </a:r>
            <a:r>
              <a:rPr lang="it-IT" sz="2400" dirty="0" smtClean="0">
                <a:latin typeface="Calibri" pitchFamily="34" charset="0"/>
              </a:rPr>
              <a:t>. Alessandro Morelli di ARPA Lombardia sede di Mantova per l’assistenza a campionamenti e analisi  </a:t>
            </a:r>
            <a:endParaRPr lang="it-IT" sz="2400" dirty="0">
              <a:latin typeface="Calibri" pitchFamily="34" charset="0"/>
            </a:endParaRPr>
          </a:p>
        </p:txBody>
      </p:sp>
      <p:sp>
        <p:nvSpPr>
          <p:cNvPr id="7" name="CasellaDiTesto 6"/>
          <p:cNvSpPr txBox="1"/>
          <p:nvPr/>
        </p:nvSpPr>
        <p:spPr>
          <a:xfrm>
            <a:off x="696058" y="3026384"/>
            <a:ext cx="7595455" cy="830997"/>
          </a:xfrm>
          <a:prstGeom prst="rect">
            <a:avLst/>
          </a:prstGeom>
          <a:noFill/>
        </p:spPr>
        <p:txBody>
          <a:bodyPr wrap="square" rtlCol="0">
            <a:spAutoFit/>
          </a:bodyPr>
          <a:lstStyle/>
          <a:p>
            <a:r>
              <a:rPr lang="it-IT" sz="2400" dirty="0" smtClean="0">
                <a:latin typeface="Calibri" pitchFamily="34" charset="0"/>
              </a:rPr>
              <a:t>Il Dott</a:t>
            </a:r>
            <a:r>
              <a:rPr lang="it-IT" sz="2400" dirty="0" smtClean="0">
                <a:latin typeface="Calibri" pitchFamily="34" charset="0"/>
              </a:rPr>
              <a:t>. Attilio </a:t>
            </a:r>
            <a:r>
              <a:rPr lang="it-IT" sz="2400" dirty="0" err="1" smtClean="0">
                <a:latin typeface="Calibri" pitchFamily="34" charset="0"/>
              </a:rPr>
              <a:t>Bertolotti</a:t>
            </a:r>
            <a:r>
              <a:rPr lang="it-IT" sz="2400" dirty="0" smtClean="0">
                <a:latin typeface="Calibri" pitchFamily="34" charset="0"/>
              </a:rPr>
              <a:t> di ATS </a:t>
            </a:r>
            <a:r>
              <a:rPr lang="it-IT" sz="2400" dirty="0" err="1" smtClean="0">
                <a:latin typeface="Calibri" pitchFamily="34" charset="0"/>
              </a:rPr>
              <a:t>Valpadana</a:t>
            </a:r>
            <a:r>
              <a:rPr lang="it-IT" sz="2400" dirty="0" smtClean="0">
                <a:latin typeface="Calibri" pitchFamily="34" charset="0"/>
              </a:rPr>
              <a:t> Sede di Mantova per le analisi batteriologiche dei campioni del 26.04.2019</a:t>
            </a:r>
            <a:endParaRPr lang="it-IT" sz="2400" dirty="0">
              <a:latin typeface="Calibri" pitchFamily="34" charset="0"/>
            </a:endParaRPr>
          </a:p>
        </p:txBody>
      </p:sp>
      <p:sp>
        <p:nvSpPr>
          <p:cNvPr id="8" name="CasellaDiTesto 7"/>
          <p:cNvSpPr txBox="1"/>
          <p:nvPr/>
        </p:nvSpPr>
        <p:spPr>
          <a:xfrm>
            <a:off x="696058" y="4107472"/>
            <a:ext cx="10762517" cy="830997"/>
          </a:xfrm>
          <a:prstGeom prst="rect">
            <a:avLst/>
          </a:prstGeom>
          <a:noFill/>
        </p:spPr>
        <p:txBody>
          <a:bodyPr wrap="square" rtlCol="0">
            <a:spAutoFit/>
          </a:bodyPr>
          <a:lstStyle/>
          <a:p>
            <a:r>
              <a:rPr lang="it-IT" sz="2400" dirty="0" smtClean="0">
                <a:latin typeface="Calibri" pitchFamily="34" charset="0"/>
              </a:rPr>
              <a:t>La Prof.ssa </a:t>
            </a:r>
            <a:r>
              <a:rPr lang="it-IT" sz="2400" dirty="0" err="1" smtClean="0">
                <a:latin typeface="Calibri" pitchFamily="34" charset="0"/>
              </a:rPr>
              <a:t>Adelia</a:t>
            </a:r>
            <a:r>
              <a:rPr lang="it-IT" sz="2400" dirty="0" smtClean="0">
                <a:latin typeface="Calibri" pitchFamily="34" charset="0"/>
              </a:rPr>
              <a:t> </a:t>
            </a:r>
            <a:r>
              <a:rPr lang="it-IT" sz="2400" dirty="0" err="1" smtClean="0">
                <a:latin typeface="Calibri" pitchFamily="34" charset="0"/>
              </a:rPr>
              <a:t>Pezzini</a:t>
            </a:r>
            <a:r>
              <a:rPr lang="it-IT" sz="2400" dirty="0" smtClean="0">
                <a:latin typeface="Calibri" pitchFamily="34" charset="0"/>
              </a:rPr>
              <a:t> </a:t>
            </a:r>
            <a:r>
              <a:rPr lang="it-IT" sz="2400" dirty="0" smtClean="0">
                <a:latin typeface="Calibri" pitchFamily="34" charset="0"/>
              </a:rPr>
              <a:t>dell’IS Fermi </a:t>
            </a:r>
            <a:r>
              <a:rPr lang="it-IT" sz="2400" dirty="0" smtClean="0">
                <a:latin typeface="Calibri" pitchFamily="34" charset="0"/>
              </a:rPr>
              <a:t>per le </a:t>
            </a:r>
            <a:r>
              <a:rPr lang="it-IT" sz="2400" dirty="0" smtClean="0">
                <a:latin typeface="Calibri" pitchFamily="34" charset="0"/>
              </a:rPr>
              <a:t>analisi batteriologiche dei campioni del </a:t>
            </a:r>
            <a:r>
              <a:rPr lang="it-IT" sz="2400" dirty="0" smtClean="0">
                <a:latin typeface="Calibri" pitchFamily="34" charset="0"/>
              </a:rPr>
              <a:t>12.03.2019  </a:t>
            </a:r>
            <a:endParaRPr lang="it-IT" sz="2400" dirty="0">
              <a:latin typeface="Calibri" pitchFamily="34" charset="0"/>
            </a:endParaRPr>
          </a:p>
        </p:txBody>
      </p:sp>
      <p:sp>
        <p:nvSpPr>
          <p:cNvPr id="9" name="CasellaDiTesto 8"/>
          <p:cNvSpPr txBox="1"/>
          <p:nvPr/>
        </p:nvSpPr>
        <p:spPr>
          <a:xfrm>
            <a:off x="691296" y="5802922"/>
            <a:ext cx="10391042" cy="461665"/>
          </a:xfrm>
          <a:prstGeom prst="rect">
            <a:avLst/>
          </a:prstGeom>
          <a:noFill/>
        </p:spPr>
        <p:txBody>
          <a:bodyPr wrap="square" rtlCol="0">
            <a:spAutoFit/>
          </a:bodyPr>
          <a:lstStyle/>
          <a:p>
            <a:r>
              <a:rPr lang="it-IT" sz="2400" dirty="0" smtClean="0">
                <a:latin typeface="Calibri" pitchFamily="34" charset="0"/>
              </a:rPr>
              <a:t>LABTER-CREA per il coordinamento generale</a:t>
            </a:r>
            <a:endParaRPr lang="it-IT" sz="2400" dirty="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8708" y="3002572"/>
            <a:ext cx="5600700" cy="646331"/>
          </a:xfrm>
          <a:prstGeom prst="rect">
            <a:avLst/>
          </a:prstGeom>
          <a:noFill/>
        </p:spPr>
        <p:txBody>
          <a:bodyPr wrap="square" rtlCol="0">
            <a:spAutoFit/>
          </a:bodyPr>
          <a:lstStyle/>
          <a:p>
            <a:pPr algn="ctr"/>
            <a:r>
              <a:rPr lang="it-IT" sz="3600" b="1" dirty="0" smtClean="0"/>
              <a:t>Grazie per l’attenzione!</a:t>
            </a:r>
            <a:endParaRPr lang="it-IT" sz="3600" b="1" dirty="0"/>
          </a:p>
        </p:txBody>
      </p:sp>
      <p:pic>
        <p:nvPicPr>
          <p:cNvPr id="3" name="Immagine 2" descr="is-strozzi-b-n.jpg"/>
          <p:cNvPicPr>
            <a:picLocks noChangeAspect="1"/>
          </p:cNvPicPr>
          <p:nvPr/>
        </p:nvPicPr>
        <p:blipFill>
          <a:blip r:embed="rId2" cstate="print"/>
          <a:stretch>
            <a:fillRect/>
          </a:stretch>
        </p:blipFill>
        <p:spPr>
          <a:xfrm>
            <a:off x="438150" y="238125"/>
            <a:ext cx="2286000" cy="1352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DDC3CF99-E074-EA49-B378-9844D7D95A4C}"/>
              </a:ext>
            </a:extLst>
          </p:cNvPr>
          <p:cNvSpPr txBox="1"/>
          <p:nvPr/>
        </p:nvSpPr>
        <p:spPr>
          <a:xfrm>
            <a:off x="185403" y="1704098"/>
            <a:ext cx="7114807" cy="2585323"/>
          </a:xfrm>
          <a:prstGeom prst="rect">
            <a:avLst/>
          </a:prstGeom>
          <a:noFill/>
        </p:spPr>
        <p:txBody>
          <a:bodyPr wrap="square" rtlCol="0">
            <a:spAutoFit/>
          </a:bodyPr>
          <a:lstStyle/>
          <a:p>
            <a:pPr algn="l"/>
            <a:endParaRPr lang="it-IT" b="1" i="1" dirty="0">
              <a:latin typeface="Arial" panose="020B0604020202020204" pitchFamily="34" charset="0"/>
              <a:ea typeface="Times New Roman" panose="02020603050405020304" pitchFamily="18" charset="0"/>
            </a:endParaRPr>
          </a:p>
          <a:p>
            <a:r>
              <a:rPr lang="it-IT" sz="1800" dirty="0">
                <a:effectLst/>
                <a:latin typeface="Arial" panose="020B0604020202020204" pitchFamily="34" charset="0"/>
                <a:ea typeface="Times New Roman" panose="02020603050405020304" pitchFamily="18" charset="0"/>
                <a:cs typeface="Times New Roman" panose="02020603050405020304" pitchFamily="18" charset="0"/>
              </a:rPr>
              <a:t>- Ottenere un quadro  dell’evoluzione della qualità chimico-fisiche e batteriologiche delle acque, dalla presa d’acqua nel Lago Superiore ( monte)  allo scarico a Porto Catena (valle) nelle varie stagioni dell’anno mediante monitoraggio di tipo chimico e batteriologico. </a:t>
            </a:r>
          </a:p>
          <a:p>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Times New Roman" panose="02020603050405020304" pitchFamily="18" charset="0"/>
              </a:rPr>
              <a:t>-</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Ricavare il quadro dei possibili scarichi di reflui domestici ancora in atto nel canale da monte a valle mediante sopralluoghi mirati.</a:t>
            </a:r>
            <a:br>
              <a:rPr lang="it-IT" sz="1800" dirty="0">
                <a:effectLst/>
                <a:latin typeface="Arial" panose="020B0604020202020204" pitchFamily="34" charset="0"/>
                <a:ea typeface="Times New Roman" panose="02020603050405020304" pitchFamily="18" charset="0"/>
                <a:cs typeface="Times New Roman" panose="02020603050405020304" pitchFamily="18" charset="0"/>
              </a:rPr>
            </a:br>
            <a:endParaRPr lang="it-IT" dirty="0"/>
          </a:p>
        </p:txBody>
      </p:sp>
      <p:sp>
        <p:nvSpPr>
          <p:cNvPr id="2" name="CasellaDiTesto 1"/>
          <p:cNvSpPr txBox="1"/>
          <p:nvPr/>
        </p:nvSpPr>
        <p:spPr>
          <a:xfrm>
            <a:off x="4347148" y="839450"/>
            <a:ext cx="3297837" cy="584775"/>
          </a:xfrm>
          <a:prstGeom prst="rect">
            <a:avLst/>
          </a:prstGeom>
          <a:noFill/>
        </p:spPr>
        <p:txBody>
          <a:bodyPr wrap="square" rtlCol="0">
            <a:spAutoFit/>
          </a:bodyPr>
          <a:lstStyle/>
          <a:p>
            <a:pPr algn="ctr"/>
            <a:r>
              <a:rPr lang="it-IT" sz="3200" dirty="0" smtClean="0"/>
              <a:t>OBIETTIVI</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56211" y="1424225"/>
            <a:ext cx="3445864" cy="4594485"/>
          </a:xfrm>
          <a:prstGeom prst="rect">
            <a:avLst/>
          </a:prstGeom>
        </p:spPr>
      </p:pic>
    </p:spTree>
    <p:extLst>
      <p:ext uri="{BB962C8B-B14F-4D97-AF65-F5344CB8AC3E}">
        <p14:creationId xmlns:p14="http://schemas.microsoft.com/office/powerpoint/2010/main" xmlns="" val="347942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2194561"/>
            <a:ext cx="10820400" cy="3477578"/>
          </a:xfrm>
        </p:spPr>
        <p:txBody>
          <a:bodyPr/>
          <a:lstStyle/>
          <a:p>
            <a:pPr marL="457200" indent="-457200">
              <a:buFont typeface="+mj-lt"/>
              <a:buAutoNum type="arabicPeriod"/>
            </a:pPr>
            <a:r>
              <a:rPr lang="it-IT" dirty="0" smtClean="0"/>
              <a:t>Partecipazione all’incontro di apertura Progetto (22.02.2019)</a:t>
            </a:r>
          </a:p>
          <a:p>
            <a:pPr marL="457200" indent="-457200">
              <a:buFont typeface="+mj-lt"/>
              <a:buAutoNum type="arabicPeriod"/>
            </a:pPr>
            <a:r>
              <a:rPr lang="it-IT" dirty="0" smtClean="0"/>
              <a:t>Addestramento all’uso dei kit in laboratorio per le analisi di Nitrati e Fosfati</a:t>
            </a:r>
          </a:p>
          <a:p>
            <a:pPr marL="457200" indent="-457200">
              <a:buFont typeface="+mj-lt"/>
              <a:buAutoNum type="arabicPeriod"/>
            </a:pPr>
            <a:r>
              <a:rPr lang="it-IT" dirty="0" smtClean="0"/>
              <a:t>Prima campagna di indagine: campionamenti e misure sul campo e completamento analisi nei giorni successivi (12.03.2019)</a:t>
            </a:r>
          </a:p>
          <a:p>
            <a:pPr marL="457200" indent="-457200">
              <a:buFont typeface="+mj-lt"/>
              <a:buAutoNum type="arabicPeriod"/>
            </a:pPr>
            <a:r>
              <a:rPr lang="it-IT" dirty="0" smtClean="0"/>
              <a:t>Seconda campagna di indagine: campionamenti e misure sul campo e completamento analisi nei giorni successivi (26.04.2019)</a:t>
            </a:r>
          </a:p>
          <a:p>
            <a:pPr marL="457200" indent="-457200">
              <a:buFont typeface="+mj-lt"/>
              <a:buAutoNum type="arabicPeriod"/>
            </a:pPr>
            <a:r>
              <a:rPr lang="it-IT" dirty="0" smtClean="0"/>
              <a:t>Elaborazione dati (maggio 2019)</a:t>
            </a:r>
          </a:p>
          <a:p>
            <a:pPr marL="457200" indent="-457200">
              <a:buFont typeface="+mj-lt"/>
              <a:buAutoNum type="arabicPeriod"/>
            </a:pPr>
            <a:r>
              <a:rPr lang="it-IT" dirty="0" smtClean="0"/>
              <a:t>Presentazione dei risultati all’incontro di chiusura Progetto (29.10.2019)</a:t>
            </a:r>
          </a:p>
        </p:txBody>
      </p:sp>
      <p:sp>
        <p:nvSpPr>
          <p:cNvPr id="4" name="Titolo 3"/>
          <p:cNvSpPr txBox="1">
            <a:spLocks noGrp="1"/>
          </p:cNvSpPr>
          <p:nvPr>
            <p:ph type="title"/>
          </p:nvPr>
        </p:nvSpPr>
        <p:spPr>
          <a:xfrm>
            <a:off x="1952625" y="1143121"/>
            <a:ext cx="8610600" cy="535531"/>
          </a:xfrm>
          <a:prstGeom prst="rect">
            <a:avLst/>
          </a:prstGeom>
          <a:noFill/>
        </p:spPr>
        <p:txBody>
          <a:bodyPr wrap="square" rtlCol="0">
            <a:spAutoFit/>
          </a:bodyPr>
          <a:lstStyle/>
          <a:p>
            <a:pPr algn="ctr"/>
            <a:r>
              <a:rPr lang="it-IT" sz="3200" dirty="0" smtClean="0"/>
              <a:t>Stadi del progetto</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0B2B58B0-35A6-6C48-92B7-C96C40D09438}"/>
              </a:ext>
            </a:extLst>
          </p:cNvPr>
          <p:cNvSpPr txBox="1"/>
          <p:nvPr/>
        </p:nvSpPr>
        <p:spPr>
          <a:xfrm>
            <a:off x="0" y="1346270"/>
            <a:ext cx="11881883" cy="1631216"/>
          </a:xfrm>
          <a:prstGeom prst="rect">
            <a:avLst/>
          </a:prstGeom>
          <a:noFill/>
        </p:spPr>
        <p:txBody>
          <a:bodyPr wrap="square" rtlCol="0">
            <a:spAutoFit/>
          </a:bodyPr>
          <a:lstStyle/>
          <a:p>
            <a:pPr algn="l"/>
            <a:r>
              <a:rPr lang="it-IT" sz="2000" dirty="0"/>
              <a:t>Martedì 12 marzo e venerdì 26 aprile </a:t>
            </a:r>
            <a:r>
              <a:rPr lang="it-IT" sz="2000" dirty="0" smtClean="0"/>
              <a:t>2019 ci </a:t>
            </a:r>
            <a:r>
              <a:rPr lang="it-IT" sz="2000" dirty="0"/>
              <a:t>siamo recati in centro città per svolgere le analisi dell’acqua del </a:t>
            </a:r>
            <a:r>
              <a:rPr lang="it-IT" sz="2000" dirty="0" smtClean="0"/>
              <a:t>Rio.</a:t>
            </a:r>
            <a:br>
              <a:rPr lang="it-IT" sz="2000" dirty="0" smtClean="0"/>
            </a:br>
            <a:endParaRPr lang="it-IT" sz="2000" dirty="0"/>
          </a:p>
          <a:p>
            <a:pPr algn="l"/>
            <a:r>
              <a:rPr lang="it-IT" sz="2000" dirty="0" smtClean="0"/>
              <a:t>In precedenza erano state individuate 8 </a:t>
            </a:r>
            <a:r>
              <a:rPr lang="it-IT" sz="2000" dirty="0"/>
              <a:t>stazioni </a:t>
            </a:r>
            <a:r>
              <a:rPr lang="it-IT" sz="2000" dirty="0" smtClean="0"/>
              <a:t>per il prelievo; </a:t>
            </a:r>
            <a:r>
              <a:rPr lang="it-IT" sz="2000" dirty="0"/>
              <a:t>per ognuna di </a:t>
            </a:r>
            <a:r>
              <a:rPr lang="it-IT" sz="2000" dirty="0" smtClean="0"/>
              <a:t>esse </a:t>
            </a:r>
            <a:r>
              <a:rPr lang="it-IT" sz="2000" dirty="0"/>
              <a:t>è stato utilizzato il medesimo </a:t>
            </a:r>
            <a:r>
              <a:rPr lang="it-IT" sz="2000" dirty="0" smtClean="0"/>
              <a:t>procedimento di analisi. </a:t>
            </a:r>
            <a:endParaRPr lang="it-IT" sz="2000"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4259" y="3406583"/>
            <a:ext cx="3887451" cy="2915588"/>
          </a:xfrm>
          <a:prstGeom prst="rect">
            <a:avLst/>
          </a:prstGeom>
        </p:spPr>
      </p:pic>
      <p:pic>
        <p:nvPicPr>
          <p:cNvPr id="4" name="Immagine 3"/>
          <p:cNvPicPr>
            <a:picLocks noChangeAspect="1"/>
          </p:cNvPicPr>
          <p:nvPr/>
        </p:nvPicPr>
        <p:blipFill rotWithShape="1">
          <a:blip r:embed="rId3" cstate="print">
            <a:extLst>
              <a:ext uri="{28A0092B-C50C-407E-A947-70E740481C1C}">
                <a14:useLocalDpi xmlns:a14="http://schemas.microsoft.com/office/drawing/2010/main" xmlns="" val="0"/>
              </a:ext>
            </a:extLst>
          </a:blip>
          <a:srcRect l="23914" t="1056" r="591" b="7378"/>
          <a:stretch/>
        </p:blipFill>
        <p:spPr>
          <a:xfrm>
            <a:off x="6093565" y="3210239"/>
            <a:ext cx="4561182" cy="3111932"/>
          </a:xfrm>
          <a:prstGeom prst="rect">
            <a:avLst/>
          </a:prstGeom>
        </p:spPr>
      </p:pic>
      <p:sp>
        <p:nvSpPr>
          <p:cNvPr id="6" name="Titolo 3"/>
          <p:cNvSpPr txBox="1">
            <a:spLocks noGrp="1"/>
          </p:cNvSpPr>
          <p:nvPr>
            <p:ph type="title"/>
          </p:nvPr>
        </p:nvSpPr>
        <p:spPr>
          <a:xfrm>
            <a:off x="1852613" y="543046"/>
            <a:ext cx="8610600" cy="535531"/>
          </a:xfrm>
          <a:prstGeom prst="rect">
            <a:avLst/>
          </a:prstGeom>
          <a:noFill/>
        </p:spPr>
        <p:txBody>
          <a:bodyPr wrap="square" rtlCol="0">
            <a:spAutoFit/>
          </a:bodyPr>
          <a:lstStyle/>
          <a:p>
            <a:pPr algn="ctr"/>
            <a:r>
              <a:rPr lang="it-IT" sz="3200" dirty="0" smtClean="0"/>
              <a:t>Le operazioni in campo</a:t>
            </a:r>
            <a:endParaRPr lang="it-IT" dirty="0"/>
          </a:p>
        </p:txBody>
      </p:sp>
    </p:spTree>
    <p:extLst>
      <p:ext uri="{BB962C8B-B14F-4D97-AF65-F5344CB8AC3E}">
        <p14:creationId xmlns:p14="http://schemas.microsoft.com/office/powerpoint/2010/main" xmlns="" val="224953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3050" y="1643063"/>
            <a:ext cx="9552851" cy="4977766"/>
          </a:xfrm>
          <a:prstGeom prst="rect">
            <a:avLst/>
          </a:prstGeom>
        </p:spPr>
      </p:pic>
      <p:sp>
        <p:nvSpPr>
          <p:cNvPr id="3" name="CasellaDiTesto 2"/>
          <p:cNvSpPr txBox="1"/>
          <p:nvPr/>
        </p:nvSpPr>
        <p:spPr>
          <a:xfrm>
            <a:off x="3291621" y="630848"/>
            <a:ext cx="5600700" cy="646331"/>
          </a:xfrm>
          <a:prstGeom prst="rect">
            <a:avLst/>
          </a:prstGeom>
          <a:noFill/>
        </p:spPr>
        <p:txBody>
          <a:bodyPr wrap="square" rtlCol="0">
            <a:spAutoFit/>
          </a:bodyPr>
          <a:lstStyle/>
          <a:p>
            <a:pPr algn="ctr"/>
            <a:r>
              <a:rPr lang="it-IT" sz="3600" b="1" dirty="0" smtClean="0"/>
              <a:t>Stazioni di Rilevamento</a:t>
            </a:r>
            <a:endParaRPr lang="it-IT" sz="3600" b="1" dirty="0"/>
          </a:p>
        </p:txBody>
      </p:sp>
    </p:spTree>
    <p:extLst>
      <p:ext uri="{BB962C8B-B14F-4D97-AF65-F5344CB8AC3E}">
        <p14:creationId xmlns:p14="http://schemas.microsoft.com/office/powerpoint/2010/main" xmlns="" val="397522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ctrTitle"/>
          </p:nvPr>
        </p:nvSpPr>
        <p:spPr>
          <a:xfrm>
            <a:off x="1157287" y="692669"/>
            <a:ext cx="9448800" cy="535531"/>
          </a:xfrm>
          <a:prstGeom prst="rect">
            <a:avLst/>
          </a:prstGeom>
          <a:noFill/>
        </p:spPr>
        <p:txBody>
          <a:bodyPr wrap="square" rtlCol="0">
            <a:spAutoFit/>
          </a:bodyPr>
          <a:lstStyle/>
          <a:p>
            <a:pPr algn="ctr"/>
            <a:r>
              <a:rPr lang="it-IT" sz="3200" dirty="0" smtClean="0"/>
              <a:t>Campionamenti E ANALISI IN CAMPO</a:t>
            </a:r>
            <a:endParaRPr lang="it-IT" dirty="0"/>
          </a:p>
        </p:txBody>
      </p:sp>
      <p:sp>
        <p:nvSpPr>
          <p:cNvPr id="5" name="Rettangolo 4"/>
          <p:cNvSpPr/>
          <p:nvPr/>
        </p:nvSpPr>
        <p:spPr>
          <a:xfrm>
            <a:off x="900113" y="1584654"/>
            <a:ext cx="10129838" cy="2308324"/>
          </a:xfrm>
          <a:prstGeom prst="rect">
            <a:avLst/>
          </a:prstGeom>
        </p:spPr>
        <p:txBody>
          <a:bodyPr wrap="square">
            <a:spAutoFit/>
          </a:bodyPr>
          <a:lstStyle/>
          <a:p>
            <a:r>
              <a:rPr lang="it-IT" dirty="0" smtClean="0"/>
              <a:t>I campionamenti e le analisi in campo sono state fatte in presenza e con la preziosa collaborazione dei tecnici di ARPA Mantova, Dott.ssa Lorenza </a:t>
            </a:r>
            <a:r>
              <a:rPr lang="it-IT" dirty="0" err="1" smtClean="0"/>
              <a:t>Galassi</a:t>
            </a:r>
            <a:r>
              <a:rPr lang="it-IT" dirty="0" smtClean="0"/>
              <a:t> e Dott. Alessandro Morelli. Per le analisi in campo si è utilizzata la sonda parametrica in dotazione all’ARPA.</a:t>
            </a:r>
            <a:br>
              <a:rPr lang="it-IT" dirty="0" smtClean="0"/>
            </a:br>
            <a:r>
              <a:rPr lang="it-IT" dirty="0" smtClean="0"/>
              <a:t/>
            </a:r>
            <a:br>
              <a:rPr lang="it-IT" dirty="0" smtClean="0"/>
            </a:br>
            <a:r>
              <a:rPr lang="it-IT" dirty="0" smtClean="0"/>
              <a:t>I campionamenti nella stazione n. 1 sul Lago Superiore sono stati eseguiti dal Dott.  Alessandro Morelli, che ha fruito dell’imbarcazione messa a disposizione dal Parco del Mincio e pilotata delle sue GEV, Guardie Ecologiche Volontarie, guidate dal Signor Sergio Ferrari</a:t>
            </a:r>
            <a:endParaRPr lang="it-IT" dirty="0"/>
          </a:p>
        </p:txBody>
      </p:sp>
      <p:pic>
        <p:nvPicPr>
          <p:cNvPr id="7" name="Immagine 6" descr="IMG_6082-500.jpg"/>
          <p:cNvPicPr>
            <a:picLocks noChangeAspect="1"/>
          </p:cNvPicPr>
          <p:nvPr/>
        </p:nvPicPr>
        <p:blipFill>
          <a:blip r:embed="rId2" cstate="print"/>
          <a:stretch>
            <a:fillRect/>
          </a:stretch>
        </p:blipFill>
        <p:spPr>
          <a:xfrm>
            <a:off x="996948" y="4144565"/>
            <a:ext cx="3389313" cy="2541985"/>
          </a:xfrm>
          <a:prstGeom prst="rect">
            <a:avLst/>
          </a:prstGeom>
        </p:spPr>
      </p:pic>
      <p:pic>
        <p:nvPicPr>
          <p:cNvPr id="8" name="Immagine 7" descr="IMG_6092-500.jpg"/>
          <p:cNvPicPr>
            <a:picLocks noChangeAspect="1"/>
          </p:cNvPicPr>
          <p:nvPr/>
        </p:nvPicPr>
        <p:blipFill>
          <a:blip r:embed="rId3" cstate="print"/>
          <a:stretch>
            <a:fillRect/>
          </a:stretch>
        </p:blipFill>
        <p:spPr>
          <a:xfrm>
            <a:off x="6554787" y="4151709"/>
            <a:ext cx="3360738" cy="25205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2194560"/>
            <a:ext cx="10820400" cy="3563303"/>
          </a:xfrm>
        </p:spPr>
        <p:txBody>
          <a:bodyPr>
            <a:normAutofit lnSpcReduction="10000"/>
          </a:bodyPr>
          <a:lstStyle/>
          <a:p>
            <a:pPr marL="457200" indent="-457200">
              <a:buFont typeface="+mj-lt"/>
              <a:buAutoNum type="arabicPeriod"/>
            </a:pPr>
            <a:r>
              <a:rPr lang="it-IT" dirty="0" smtClean="0"/>
              <a:t>Le analisi di Nitrati e Fosfati Totali sono state eseguite nei Laboratori di Chimica dell’IS Strozzi di Mantova mediante kit della HACH</a:t>
            </a:r>
          </a:p>
          <a:p>
            <a:pPr marL="457200" indent="-457200">
              <a:buFont typeface="+mj-lt"/>
              <a:buAutoNum type="arabicPeriod"/>
            </a:pPr>
            <a:endParaRPr lang="it-IT" dirty="0" smtClean="0"/>
          </a:p>
          <a:p>
            <a:pPr marL="457200" indent="-457200">
              <a:buFont typeface="+mj-lt"/>
              <a:buAutoNum type="arabicPeriod"/>
            </a:pPr>
            <a:r>
              <a:rPr lang="it-IT" dirty="0" smtClean="0"/>
              <a:t>Le analisi batteriologiche dei campioni prelevati il 12 marzo 2019 sono state eseguite nei Laboratori di Microbiologia dell’IS Fermi il 13 marzo 2019 con apparecchiature in dotazione alla scuola</a:t>
            </a:r>
          </a:p>
          <a:p>
            <a:pPr marL="457200" indent="-457200">
              <a:buFont typeface="+mj-lt"/>
              <a:buAutoNum type="arabicPeriod"/>
            </a:pPr>
            <a:endParaRPr lang="it-IT" dirty="0" smtClean="0"/>
          </a:p>
          <a:p>
            <a:pPr marL="457200" indent="-457200">
              <a:buFont typeface="+mj-lt"/>
              <a:buAutoNum type="arabicPeriod"/>
            </a:pPr>
            <a:r>
              <a:rPr lang="it-IT" dirty="0" smtClean="0"/>
              <a:t>Le analisi batteriologiche dei campioni prelevati il  26 aprile 2019 sono state eseguite nei Laboratori di Microbiologia dell’ATS Mantova i giorni successivi il campionamento con apparecchiature in dotazione all’ente</a:t>
            </a:r>
            <a:endParaRPr lang="it-IT" dirty="0"/>
          </a:p>
        </p:txBody>
      </p:sp>
      <p:sp>
        <p:nvSpPr>
          <p:cNvPr id="4" name="Titolo 3"/>
          <p:cNvSpPr txBox="1">
            <a:spLocks noGrp="1"/>
          </p:cNvSpPr>
          <p:nvPr>
            <p:ph type="title"/>
          </p:nvPr>
        </p:nvSpPr>
        <p:spPr>
          <a:xfrm>
            <a:off x="2895600" y="1143121"/>
            <a:ext cx="8610600" cy="535531"/>
          </a:xfrm>
          <a:prstGeom prst="rect">
            <a:avLst/>
          </a:prstGeom>
          <a:noFill/>
        </p:spPr>
        <p:txBody>
          <a:bodyPr wrap="square" rtlCol="0">
            <a:spAutoFit/>
          </a:bodyPr>
          <a:lstStyle/>
          <a:p>
            <a:pPr algn="ctr"/>
            <a:r>
              <a:rPr lang="it-IT" sz="3200" dirty="0" smtClean="0"/>
              <a:t>ANALISI IN LABORATORIO</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2B2D6514-C5BA-9C41-9513-8CF0C4358A8A}"/>
              </a:ext>
            </a:extLst>
          </p:cNvPr>
          <p:cNvSpPr txBox="1"/>
          <p:nvPr/>
        </p:nvSpPr>
        <p:spPr>
          <a:xfrm>
            <a:off x="0" y="1066364"/>
            <a:ext cx="12192000" cy="1323439"/>
          </a:xfrm>
          <a:prstGeom prst="rect">
            <a:avLst/>
          </a:prstGeom>
          <a:noFill/>
        </p:spPr>
        <p:txBody>
          <a:bodyPr wrap="square" rtlCol="0">
            <a:spAutoFit/>
          </a:bodyPr>
          <a:lstStyle/>
          <a:p>
            <a:pPr algn="ctr"/>
            <a:r>
              <a:rPr lang="it-IT" sz="4000" b="1" dirty="0">
                <a:latin typeface="Calibri" panose="020F0502020204030204" pitchFamily="34" charset="0"/>
              </a:rPr>
              <a:t>COSA RIUSCIAMO A DEDURRE DA UN’ANALISI?</a:t>
            </a:r>
          </a:p>
          <a:p>
            <a:pPr marL="285750" indent="-285750" algn="l">
              <a:buFontTx/>
              <a:buChar char="-"/>
            </a:pPr>
            <a:endParaRPr lang="it-IT" sz="4000" dirty="0">
              <a:latin typeface="Arial" panose="020B0604020202020204" pitchFamily="34" charset="0"/>
              <a:cs typeface="Arial" panose="020B0604020202020204" pitchFamily="34" charset="0"/>
            </a:endParaRPr>
          </a:p>
        </p:txBody>
      </p:sp>
      <p:sp>
        <p:nvSpPr>
          <p:cNvPr id="2" name="CasellaDiTesto 1"/>
          <p:cNvSpPr txBox="1"/>
          <p:nvPr/>
        </p:nvSpPr>
        <p:spPr>
          <a:xfrm>
            <a:off x="6730582" y="2074878"/>
            <a:ext cx="4317167" cy="3693319"/>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Successivamente si determinano:</a:t>
            </a:r>
          </a:p>
          <a:p>
            <a:pPr marL="285750" indent="-285750">
              <a:buFontTx/>
              <a:buChar char="-"/>
            </a:pPr>
            <a:r>
              <a:rPr lang="it-IT" dirty="0">
                <a:latin typeface="Arial" panose="020B0604020202020204" pitchFamily="34" charset="0"/>
                <a:cs typeface="Arial" panose="020B0604020202020204" pitchFamily="34" charset="0"/>
              </a:rPr>
              <a:t>Temperatura dell’acqua e dell’aria</a:t>
            </a:r>
          </a:p>
          <a:p>
            <a:pPr marL="285750" indent="-285750">
              <a:buFontTx/>
              <a:buChar char="-"/>
            </a:pPr>
            <a:r>
              <a:rPr lang="it-IT" dirty="0" err="1">
                <a:latin typeface="Arial" panose="020B0604020202020204" pitchFamily="34" charset="0"/>
                <a:cs typeface="Arial" panose="020B0604020202020204" pitchFamily="34" charset="0"/>
              </a:rPr>
              <a:t>pH</a:t>
            </a:r>
            <a:r>
              <a:rPr lang="it-IT" dirty="0">
                <a:latin typeface="Arial" panose="020B0604020202020204" pitchFamily="34" charset="0"/>
                <a:cs typeface="Arial" panose="020B0604020202020204" pitchFamily="34" charset="0"/>
              </a:rPr>
              <a:t>;</a:t>
            </a:r>
          </a:p>
          <a:p>
            <a:pPr marL="285750" indent="-285750">
              <a:buFontTx/>
              <a:buChar char="-"/>
            </a:pPr>
            <a:r>
              <a:rPr lang="it-IT" dirty="0">
                <a:latin typeface="Arial" panose="020B0604020202020204" pitchFamily="34" charset="0"/>
                <a:cs typeface="Arial" panose="020B0604020202020204" pitchFamily="34" charset="0"/>
              </a:rPr>
              <a:t>Solidi;</a:t>
            </a:r>
          </a:p>
          <a:p>
            <a:pPr marL="285750" indent="-285750">
              <a:buFontTx/>
              <a:buChar char="-"/>
            </a:pPr>
            <a:r>
              <a:rPr lang="it-IT" dirty="0">
                <a:latin typeface="Arial" panose="020B0604020202020204" pitchFamily="34" charset="0"/>
                <a:cs typeface="Arial" panose="020B0604020202020204" pitchFamily="34" charset="0"/>
              </a:rPr>
              <a:t>Ossigeno disciolto; </a:t>
            </a:r>
          </a:p>
          <a:p>
            <a:pPr marL="285750" indent="-285750">
              <a:buFontTx/>
              <a:buChar char="-"/>
            </a:pPr>
            <a:r>
              <a:rPr lang="it-IT" dirty="0">
                <a:latin typeface="Arial" panose="020B0604020202020204" pitchFamily="34" charset="0"/>
                <a:cs typeface="Arial" panose="020B0604020202020204" pitchFamily="34" charset="0"/>
              </a:rPr>
              <a:t>BOD;</a:t>
            </a:r>
          </a:p>
          <a:p>
            <a:pPr marL="285750" indent="-285750">
              <a:buFontTx/>
              <a:buChar char="-"/>
            </a:pPr>
            <a:r>
              <a:rPr lang="it-IT" dirty="0">
                <a:latin typeface="Arial" panose="020B0604020202020204" pitchFamily="34" charset="0"/>
                <a:cs typeface="Arial" panose="020B0604020202020204" pitchFamily="34" charset="0"/>
              </a:rPr>
              <a:t>Ossigeno % di saturazione;</a:t>
            </a:r>
          </a:p>
          <a:p>
            <a:pPr marL="285750" indent="-285750">
              <a:buFontTx/>
              <a:buChar char="-"/>
            </a:pPr>
            <a:r>
              <a:rPr lang="it-IT" dirty="0">
                <a:latin typeface="Arial" panose="020B0604020202020204" pitchFamily="34" charset="0"/>
                <a:cs typeface="Arial" panose="020B0604020202020204" pitchFamily="34" charset="0"/>
              </a:rPr>
              <a:t>Conducibilità;</a:t>
            </a:r>
          </a:p>
          <a:p>
            <a:pPr marL="285750" indent="-285750">
              <a:buFontTx/>
              <a:buChar char="-"/>
            </a:pPr>
            <a:r>
              <a:rPr lang="it-IT" dirty="0" err="1">
                <a:latin typeface="Arial" panose="020B0604020202020204" pitchFamily="34" charset="0"/>
                <a:cs typeface="Arial" panose="020B0604020202020204" pitchFamily="34" charset="0"/>
              </a:rPr>
              <a:t>rH</a:t>
            </a:r>
            <a:r>
              <a:rPr lang="it-IT" dirty="0">
                <a:latin typeface="Arial" panose="020B0604020202020204" pitchFamily="34" charset="0"/>
                <a:cs typeface="Arial" panose="020B0604020202020204" pitchFamily="34" charset="0"/>
              </a:rPr>
              <a:t>;</a:t>
            </a:r>
          </a:p>
          <a:p>
            <a:pPr marL="285750" indent="-285750">
              <a:buFontTx/>
              <a:buChar char="-"/>
            </a:pPr>
            <a:r>
              <a:rPr lang="it-IT" dirty="0">
                <a:latin typeface="Arial" panose="020B0604020202020204" pitchFamily="34" charset="0"/>
                <a:cs typeface="Arial" panose="020B0604020202020204" pitchFamily="34" charset="0"/>
              </a:rPr>
              <a:t>Nitrati;</a:t>
            </a:r>
          </a:p>
          <a:p>
            <a:pPr marL="285750" indent="-285750">
              <a:buFontTx/>
              <a:buChar char="-"/>
            </a:pPr>
            <a:r>
              <a:rPr lang="it-IT" dirty="0">
                <a:latin typeface="Arial" panose="020B0604020202020204" pitchFamily="34" charset="0"/>
                <a:cs typeface="Arial" panose="020B0604020202020204" pitchFamily="34" charset="0"/>
              </a:rPr>
              <a:t>Fosfati totali;</a:t>
            </a:r>
          </a:p>
          <a:p>
            <a:pPr marL="285750" indent="-285750">
              <a:buFontTx/>
              <a:buChar char="-"/>
            </a:pPr>
            <a:r>
              <a:rPr lang="it-IT" dirty="0">
                <a:latin typeface="Arial" panose="020B0604020202020204" pitchFamily="34" charset="0"/>
                <a:cs typeface="Arial" panose="020B0604020202020204" pitchFamily="34" charset="0"/>
              </a:rPr>
              <a:t>Escherichia coli ed enterococchi.</a:t>
            </a:r>
          </a:p>
          <a:p>
            <a:endParaRPr lang="it-IT" dirty="0"/>
          </a:p>
        </p:txBody>
      </p:sp>
      <p:sp>
        <p:nvSpPr>
          <p:cNvPr id="3" name="CasellaDiTesto 2"/>
          <p:cNvSpPr txBox="1"/>
          <p:nvPr/>
        </p:nvSpPr>
        <p:spPr>
          <a:xfrm>
            <a:off x="224850" y="2074878"/>
            <a:ext cx="5621313" cy="2308324"/>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Dopo aver terminato </a:t>
            </a:r>
            <a:r>
              <a:rPr lang="it-IT" dirty="0" smtClean="0">
                <a:latin typeface="Arial" panose="020B0604020202020204" pitchFamily="34" charset="0"/>
                <a:cs typeface="Arial" panose="020B0604020202020204" pitchFamily="34" charset="0"/>
              </a:rPr>
              <a:t>i prelievi, </a:t>
            </a:r>
            <a:r>
              <a:rPr lang="it-IT" dirty="0">
                <a:latin typeface="Arial" panose="020B0604020202020204" pitchFamily="34" charset="0"/>
                <a:cs typeface="Arial" panose="020B0604020202020204" pitchFamily="34" charset="0"/>
              </a:rPr>
              <a:t>compiliamo la </a:t>
            </a:r>
            <a:r>
              <a:rPr lang="it-IT" dirty="0" smtClean="0">
                <a:latin typeface="Arial" panose="020B0604020202020204" pitchFamily="34" charset="0"/>
                <a:cs typeface="Arial" panose="020B0604020202020204" pitchFamily="34" charset="0"/>
              </a:rPr>
              <a:t>scheda </a:t>
            </a:r>
            <a:r>
              <a:rPr lang="it-IT" dirty="0">
                <a:latin typeface="Arial" panose="020B0604020202020204" pitchFamily="34" charset="0"/>
                <a:cs typeface="Arial" panose="020B0604020202020204" pitchFamily="34" charset="0"/>
              </a:rPr>
              <a:t>sulla quale sono elencati:</a:t>
            </a:r>
          </a:p>
          <a:p>
            <a:pPr marL="285750" indent="-285750">
              <a:buFontTx/>
              <a:buChar char="-"/>
            </a:pPr>
            <a:r>
              <a:rPr lang="it-IT" dirty="0">
                <a:latin typeface="Arial" panose="020B0604020202020204" pitchFamily="34" charset="0"/>
                <a:cs typeface="Arial" panose="020B0604020202020204" pitchFamily="34" charset="0"/>
              </a:rPr>
              <a:t>Data e ora in cui si è svolta l’analisi;</a:t>
            </a:r>
          </a:p>
          <a:p>
            <a:pPr marL="285750" indent="-285750">
              <a:buFontTx/>
              <a:buChar char="-"/>
            </a:pPr>
            <a:r>
              <a:rPr lang="it-IT" dirty="0">
                <a:latin typeface="Arial" panose="020B0604020202020204" pitchFamily="34" charset="0"/>
                <a:cs typeface="Arial" panose="020B0604020202020204" pitchFamily="34" charset="0"/>
              </a:rPr>
              <a:t>In che stazione si è svolta l’analisi;</a:t>
            </a:r>
          </a:p>
          <a:p>
            <a:pPr marL="285750" indent="-285750">
              <a:buFontTx/>
              <a:buChar char="-"/>
            </a:pPr>
            <a:r>
              <a:rPr lang="it-IT" dirty="0">
                <a:latin typeface="Arial" panose="020B0604020202020204" pitchFamily="34" charset="0"/>
                <a:cs typeface="Arial" panose="020B0604020202020204" pitchFamily="34" charset="0"/>
              </a:rPr>
              <a:t>Temperatura dell’aria;</a:t>
            </a:r>
          </a:p>
          <a:p>
            <a:pPr marL="285750" indent="-285750">
              <a:buFontTx/>
              <a:buChar char="-"/>
            </a:pPr>
            <a:r>
              <a:rPr lang="it-IT" dirty="0">
                <a:latin typeface="Arial" panose="020B0604020202020204" pitchFamily="34" charset="0"/>
                <a:cs typeface="Arial" panose="020B0604020202020204" pitchFamily="34" charset="0"/>
              </a:rPr>
              <a:t>Condizioni meteorologiche dei giorni precedenti;</a:t>
            </a:r>
          </a:p>
          <a:p>
            <a:pPr marL="285750" indent="-285750">
              <a:buFontTx/>
              <a:buChar char="-"/>
            </a:pPr>
            <a:r>
              <a:rPr lang="it-IT" dirty="0">
                <a:latin typeface="Arial" panose="020B0604020202020204" pitchFamily="34" charset="0"/>
                <a:cs typeface="Arial" panose="020B0604020202020204" pitchFamily="34" charset="0"/>
              </a:rPr>
              <a:t>Coordinate GPS.</a:t>
            </a:r>
          </a:p>
          <a:p>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4415" y="4499164"/>
            <a:ext cx="3842182" cy="2161227"/>
          </a:xfrm>
          <a:prstGeom prst="rect">
            <a:avLst/>
          </a:prstGeom>
        </p:spPr>
      </p:pic>
    </p:spTree>
    <p:extLst>
      <p:ext uri="{BB962C8B-B14F-4D97-AF65-F5344CB8AC3E}">
        <p14:creationId xmlns:p14="http://schemas.microsoft.com/office/powerpoint/2010/main" xmlns="" val="267346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1467</Words>
  <Application>Microsoft Office PowerPoint</Application>
  <PresentationFormat>Personalizzato</PresentationFormat>
  <Paragraphs>444</Paragraphs>
  <Slides>27</Slides>
  <Notes>2</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Scia di vapore</vt:lpstr>
      <vt:lpstr>Diapositiva 1</vt:lpstr>
      <vt:lpstr>contesto</vt:lpstr>
      <vt:lpstr>Diapositiva 3</vt:lpstr>
      <vt:lpstr>Stadi del progetto</vt:lpstr>
      <vt:lpstr>Le operazioni in campo</vt:lpstr>
      <vt:lpstr>Diapositiva 6</vt:lpstr>
      <vt:lpstr>Campionamenti E ANALISI IN CAMPO</vt:lpstr>
      <vt:lpstr>ANALISI IN LABORATORIO</vt:lpstr>
      <vt:lpstr>Diapositiva 9</vt:lpstr>
      <vt:lpstr>Diapositiva 10</vt:lpstr>
      <vt:lpstr>Diapositiva 11</vt:lpstr>
      <vt:lpstr>Diapositiva 12</vt:lpstr>
      <vt:lpstr>Diapositiva 13</vt:lpstr>
      <vt:lpstr>Diapositiva 14</vt:lpstr>
      <vt:lpstr>Diapositiva 15</vt:lpstr>
      <vt:lpstr>Diapositiva 16</vt:lpstr>
      <vt:lpstr>Diapositiva 17</vt:lpstr>
      <vt:lpstr>fosfati_P</vt:lpstr>
      <vt:lpstr>Quadro complessivo risultati</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alemarchini01@gmail.com</dc:creator>
  <cp:lastModifiedBy>Sandro</cp:lastModifiedBy>
  <cp:revision>41</cp:revision>
  <dcterms:created xsi:type="dcterms:W3CDTF">2019-05-13T19:29:50Z</dcterms:created>
  <dcterms:modified xsi:type="dcterms:W3CDTF">2019-10-27T09:33:38Z</dcterms:modified>
</cp:coreProperties>
</file>